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78" r:id="rId2"/>
    <p:sldId id="257" r:id="rId3"/>
    <p:sldId id="258" r:id="rId4"/>
    <p:sldId id="259" r:id="rId5"/>
    <p:sldId id="261" r:id="rId6"/>
    <p:sldId id="262" r:id="rId7"/>
    <p:sldId id="276" r:id="rId8"/>
    <p:sldId id="277" r:id="rId9"/>
    <p:sldId id="263" r:id="rId10"/>
    <p:sldId id="284" r:id="rId11"/>
    <p:sldId id="279" r:id="rId12"/>
    <p:sldId id="265" r:id="rId13"/>
    <p:sldId id="266" r:id="rId14"/>
    <p:sldId id="267" r:id="rId15"/>
    <p:sldId id="283" r:id="rId16"/>
    <p:sldId id="280" r:id="rId17"/>
    <p:sldId id="281" r:id="rId18"/>
    <p:sldId id="282" r:id="rId19"/>
    <p:sldId id="264" r:id="rId20"/>
    <p:sldId id="260" r:id="rId21"/>
    <p:sldId id="268" r:id="rId22"/>
    <p:sldId id="286" r:id="rId23"/>
    <p:sldId id="269" r:id="rId24"/>
    <p:sldId id="270" r:id="rId25"/>
    <p:sldId id="272" r:id="rId26"/>
    <p:sldId id="271" r:id="rId27"/>
    <p:sldId id="288" r:id="rId28"/>
    <p:sldId id="287" r:id="rId29"/>
    <p:sldId id="290" r:id="rId30"/>
    <p:sldId id="273" r:id="rId31"/>
    <p:sldId id="289" r:id="rId32"/>
    <p:sldId id="285" r:id="rId33"/>
    <p:sldId id="274" r:id="rId34"/>
    <p:sldId id="291" r:id="rId35"/>
    <p:sldId id="293" r:id="rId36"/>
    <p:sldId id="292" r:id="rId37"/>
    <p:sldId id="275" r:id="rId38"/>
  </p:sldIdLst>
  <p:sldSz cx="9144000" cy="6858000" type="screen4x3"/>
  <p:notesSz cx="6805613" cy="99393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370" autoAdjust="0"/>
    <p:restoredTop sz="94830"/>
  </p:normalViewPr>
  <p:slideViewPr>
    <p:cSldViewPr>
      <p:cViewPr varScale="1">
        <p:scale>
          <a:sx n="108" d="100"/>
          <a:sy n="108" d="100"/>
        </p:scale>
        <p:origin x="440" y="19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a:t>Click to edit Master title style</a:t>
            </a:r>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6705600" y="4206240"/>
            <a:ext cx="960120" cy="457200"/>
          </a:xfrm>
        </p:spPr>
        <p:txBody>
          <a:bodyPr/>
          <a:lstStyle/>
          <a:p>
            <a:fld id="{C03CE7F4-A750-46CB-8759-85F825D1C067}" type="datetimeFigureOut">
              <a:rPr lang="fr-BE" smtClean="0"/>
              <a:t>8/10/21</a:t>
            </a:fld>
            <a:endParaRPr lang="fr-BE"/>
          </a:p>
        </p:txBody>
      </p:sp>
      <p:sp>
        <p:nvSpPr>
          <p:cNvPr id="17" name="Footer Placeholder 16"/>
          <p:cNvSpPr>
            <a:spLocks noGrp="1"/>
          </p:cNvSpPr>
          <p:nvPr>
            <p:ph type="ftr" sz="quarter" idx="11"/>
          </p:nvPr>
        </p:nvSpPr>
        <p:spPr>
          <a:xfrm>
            <a:off x="5410200" y="4205288"/>
            <a:ext cx="1295400" cy="457200"/>
          </a:xfrm>
        </p:spPr>
        <p:txBody>
          <a:bodyPr/>
          <a:lstStyle/>
          <a:p>
            <a:endParaRPr lang="fr-BE"/>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CC96CE8E-8B2F-4B3D-A243-70CA1C5C9FED}" type="slidenum">
              <a:rPr lang="fr-BE" smtClean="0"/>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03CE7F4-A750-46CB-8759-85F825D1C067}" type="datetimeFigureOut">
              <a:rPr lang="fr-BE" smtClean="0"/>
              <a:t>8/10/21</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C96CE8E-8B2F-4B3D-A243-70CA1C5C9FED}"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03CE7F4-A750-46CB-8759-85F825D1C067}" type="datetimeFigureOut">
              <a:rPr lang="fr-BE" smtClean="0"/>
              <a:t>8/10/21</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C96CE8E-8B2F-4B3D-A243-70CA1C5C9FED}" type="slidenum">
              <a:rPr lang="fr-BE" smtClean="0"/>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03CE7F4-A750-46CB-8759-85F825D1C067}" type="datetimeFigureOut">
              <a:rPr lang="fr-BE" smtClean="0"/>
              <a:t>8/10/21</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C96CE8E-8B2F-4B3D-A243-70CA1C5C9FED}" type="slidenum">
              <a:rPr lang="fr-BE" smtClean="0"/>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a:t>Click to edit Master title style</a:t>
            </a:r>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C03CE7F4-A750-46CB-8759-85F825D1C067}" type="datetimeFigureOut">
              <a:rPr lang="fr-BE" smtClean="0"/>
              <a:t>8/10/21</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C96CE8E-8B2F-4B3D-A243-70CA1C5C9FED}" type="slidenum">
              <a:rPr lang="fr-BE" smtClean="0"/>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03CE7F4-A750-46CB-8759-85F825D1C067}" type="datetimeFigureOut">
              <a:rPr lang="fr-BE" smtClean="0"/>
              <a:t>8/10/21</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CC96CE8E-8B2F-4B3D-A243-70CA1C5C9FED}" type="slidenum">
              <a:rPr lang="fr-BE" smtClean="0"/>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Date Placeholder 25"/>
          <p:cNvSpPr>
            <a:spLocks noGrp="1"/>
          </p:cNvSpPr>
          <p:nvPr>
            <p:ph type="dt" sz="half" idx="10"/>
          </p:nvPr>
        </p:nvSpPr>
        <p:spPr/>
        <p:txBody>
          <a:bodyPr rtlCol="0"/>
          <a:lstStyle/>
          <a:p>
            <a:fld id="{C03CE7F4-A750-46CB-8759-85F825D1C067}" type="datetimeFigureOut">
              <a:rPr lang="fr-BE" smtClean="0"/>
              <a:t>8/10/21</a:t>
            </a:fld>
            <a:endParaRPr lang="fr-BE"/>
          </a:p>
        </p:txBody>
      </p:sp>
      <p:sp>
        <p:nvSpPr>
          <p:cNvPr id="27" name="Slide Number Placeholder 26"/>
          <p:cNvSpPr>
            <a:spLocks noGrp="1"/>
          </p:cNvSpPr>
          <p:nvPr>
            <p:ph type="sldNum" sz="quarter" idx="11"/>
          </p:nvPr>
        </p:nvSpPr>
        <p:spPr/>
        <p:txBody>
          <a:bodyPr rtlCol="0"/>
          <a:lstStyle/>
          <a:p>
            <a:fld id="{CC96CE8E-8B2F-4B3D-A243-70CA1C5C9FED}" type="slidenum">
              <a:rPr lang="fr-BE" smtClean="0"/>
              <a:t>‹N°›</a:t>
            </a:fld>
            <a:endParaRPr lang="fr-BE"/>
          </a:p>
        </p:txBody>
      </p:sp>
      <p:sp>
        <p:nvSpPr>
          <p:cNvPr id="28" name="Footer Placeholder 27"/>
          <p:cNvSpPr>
            <a:spLocks noGrp="1"/>
          </p:cNvSpPr>
          <p:nvPr>
            <p:ph type="ftr" sz="quarter" idx="12"/>
          </p:nvPr>
        </p:nvSpPr>
        <p:spPr/>
        <p:txBody>
          <a:bodyPr rtlCol="0"/>
          <a:lstStyle/>
          <a:p>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a:t>Click to edit Master title style</a:t>
            </a:r>
          </a:p>
        </p:txBody>
      </p:sp>
      <p:sp>
        <p:nvSpPr>
          <p:cNvPr id="3" name="Date Placeholder 2"/>
          <p:cNvSpPr>
            <a:spLocks noGrp="1"/>
          </p:cNvSpPr>
          <p:nvPr>
            <p:ph type="dt" sz="half" idx="10"/>
          </p:nvPr>
        </p:nvSpPr>
        <p:spPr>
          <a:xfrm>
            <a:off x="6583680" y="612648"/>
            <a:ext cx="957264" cy="457200"/>
          </a:xfrm>
        </p:spPr>
        <p:txBody>
          <a:bodyPr/>
          <a:lstStyle/>
          <a:p>
            <a:fld id="{C03CE7F4-A750-46CB-8759-85F825D1C067}" type="datetimeFigureOut">
              <a:rPr lang="fr-BE" smtClean="0"/>
              <a:t>8/10/21</a:t>
            </a:fld>
            <a:endParaRPr lang="fr-BE"/>
          </a:p>
        </p:txBody>
      </p:sp>
      <p:sp>
        <p:nvSpPr>
          <p:cNvPr id="4" name="Footer Placeholder 3"/>
          <p:cNvSpPr>
            <a:spLocks noGrp="1"/>
          </p:cNvSpPr>
          <p:nvPr>
            <p:ph type="ftr" sz="quarter" idx="11"/>
          </p:nvPr>
        </p:nvSpPr>
        <p:spPr>
          <a:xfrm>
            <a:off x="5257800" y="612648"/>
            <a:ext cx="1325880" cy="457200"/>
          </a:xfrm>
        </p:spPr>
        <p:txBody>
          <a:bodyPr/>
          <a:lstStyle/>
          <a:p>
            <a:endParaRPr lang="fr-BE"/>
          </a:p>
        </p:txBody>
      </p:sp>
      <p:sp>
        <p:nvSpPr>
          <p:cNvPr id="5" name="Slide Number Placeholder 4"/>
          <p:cNvSpPr>
            <a:spLocks noGrp="1"/>
          </p:cNvSpPr>
          <p:nvPr>
            <p:ph type="sldNum" sz="quarter" idx="12"/>
          </p:nvPr>
        </p:nvSpPr>
        <p:spPr>
          <a:xfrm>
            <a:off x="8174736" y="2272"/>
            <a:ext cx="762000" cy="365760"/>
          </a:xfrm>
        </p:spPr>
        <p:txBody>
          <a:bodyPr/>
          <a:lstStyle/>
          <a:p>
            <a:fld id="{CC96CE8E-8B2F-4B3D-A243-70CA1C5C9FED}"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3CE7F4-A750-46CB-8759-85F825D1C067}" type="datetimeFigureOut">
              <a:rPr lang="fr-BE" smtClean="0"/>
              <a:t>8/10/21</a:t>
            </a:fld>
            <a:endParaRPr lang="fr-BE"/>
          </a:p>
        </p:txBody>
      </p:sp>
      <p:sp>
        <p:nvSpPr>
          <p:cNvPr id="3" name="Footer Placeholder 2"/>
          <p:cNvSpPr>
            <a:spLocks noGrp="1"/>
          </p:cNvSpPr>
          <p:nvPr>
            <p:ph type="ftr" sz="quarter" idx="11"/>
          </p:nvPr>
        </p:nvSpPr>
        <p:spPr/>
        <p:txBody>
          <a:bodyPr/>
          <a:lstStyle/>
          <a:p>
            <a:endParaRPr lang="fr-BE"/>
          </a:p>
        </p:txBody>
      </p:sp>
      <p:sp>
        <p:nvSpPr>
          <p:cNvPr id="4" name="Slide Number Placeholder 3"/>
          <p:cNvSpPr>
            <a:spLocks noGrp="1"/>
          </p:cNvSpPr>
          <p:nvPr>
            <p:ph type="sldNum" sz="quarter" idx="12"/>
          </p:nvPr>
        </p:nvSpPr>
        <p:spPr/>
        <p:txBody>
          <a:bodyPr/>
          <a:lstStyle/>
          <a:p>
            <a:fld id="{CC96CE8E-8B2F-4B3D-A243-70CA1C5C9FED}"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03CE7F4-A750-46CB-8759-85F825D1C067}" type="datetimeFigureOut">
              <a:rPr lang="fr-BE" smtClean="0"/>
              <a:t>8/10/21</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CC96CE8E-8B2F-4B3D-A243-70CA1C5C9FED}" type="slidenum">
              <a:rPr lang="fr-BE" smtClean="0"/>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C03CE7F4-A750-46CB-8759-85F825D1C067}" type="datetimeFigureOut">
              <a:rPr lang="fr-BE" smtClean="0"/>
              <a:t>8/10/21</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CC96CE8E-8B2F-4B3D-A243-70CA1C5C9FED}" type="slidenum">
              <a:rPr lang="fr-BE" smtClean="0"/>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C03CE7F4-A750-46CB-8759-85F825D1C067}" type="datetimeFigureOut">
              <a:rPr lang="fr-BE" smtClean="0"/>
              <a:t>8/10/21</a:t>
            </a:fld>
            <a:endParaRPr lang="fr-BE"/>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fr-BE"/>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CC96CE8E-8B2F-4B3D-A243-70CA1C5C9FED}" type="slidenum">
              <a:rPr lang="fr-BE" smtClean="0"/>
              <a:t>‹N°›</a:t>
            </a:fld>
            <a:endParaRPr lang="fr-BE"/>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C60EE9-8174-2449-BCE6-87F1FB73246E}"/>
              </a:ext>
            </a:extLst>
          </p:cNvPr>
          <p:cNvSpPr>
            <a:spLocks noGrp="1"/>
          </p:cNvSpPr>
          <p:nvPr>
            <p:ph type="ctrTitle"/>
          </p:nvPr>
        </p:nvSpPr>
        <p:spPr/>
        <p:txBody>
          <a:bodyPr/>
          <a:lstStyle/>
          <a:p>
            <a:pPr algn="ctr"/>
            <a:r>
              <a:rPr lang="fr-BE" dirty="0"/>
              <a:t>LE RÉFÉRÉ ADMINISTRATIF EN PRATIQUE</a:t>
            </a:r>
            <a:endParaRPr lang="fr-FR" dirty="0"/>
          </a:p>
        </p:txBody>
      </p:sp>
      <p:sp>
        <p:nvSpPr>
          <p:cNvPr id="3" name="Sous-titre 2">
            <a:extLst>
              <a:ext uri="{FF2B5EF4-FFF2-40B4-BE49-F238E27FC236}">
                <a16:creationId xmlns:a16="http://schemas.microsoft.com/office/drawing/2014/main" id="{704EE0CB-2937-4F42-8F73-C670E2584905}"/>
              </a:ext>
            </a:extLst>
          </p:cNvPr>
          <p:cNvSpPr>
            <a:spLocks noGrp="1"/>
          </p:cNvSpPr>
          <p:nvPr>
            <p:ph type="subTitle" idx="1"/>
          </p:nvPr>
        </p:nvSpPr>
        <p:spPr/>
        <p:txBody>
          <a:bodyPr>
            <a:normAutofit fontScale="85000" lnSpcReduction="20000"/>
          </a:bodyPr>
          <a:lstStyle/>
          <a:p>
            <a:pPr algn="ctr"/>
            <a:r>
              <a:rPr lang="fr-BE" dirty="0"/>
              <a:t>Du bon usage du référé administratif dans le contentieux de la fonction publique:</a:t>
            </a:r>
          </a:p>
          <a:p>
            <a:pPr algn="ctr"/>
            <a:endParaRPr lang="fr-BE" dirty="0"/>
          </a:p>
          <a:p>
            <a:pPr algn="ctr"/>
            <a:r>
              <a:rPr lang="fr-BE" dirty="0"/>
              <a:t>Une clarification et de nombreuses incertitudes</a:t>
            </a:r>
          </a:p>
          <a:p>
            <a:endParaRPr lang="fr-FR" dirty="0"/>
          </a:p>
        </p:txBody>
      </p:sp>
      <p:pic>
        <p:nvPicPr>
          <p:cNvPr id="4" name="Image 3" descr="Une image contenant signe, arrêt, dessin, rouge&#10;&#10;Description générée automatiquement">
            <a:extLst>
              <a:ext uri="{FF2B5EF4-FFF2-40B4-BE49-F238E27FC236}">
                <a16:creationId xmlns:a16="http://schemas.microsoft.com/office/drawing/2014/main" id="{0CBEDF1F-EE5A-6C4E-BA69-787EC80E921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958408"/>
            <a:ext cx="899592" cy="899592"/>
          </a:xfrm>
          <a:prstGeom prst="rect">
            <a:avLst/>
          </a:prstGeom>
        </p:spPr>
      </p:pic>
      <p:pic>
        <p:nvPicPr>
          <p:cNvPr id="5" name="Image 4">
            <a:extLst>
              <a:ext uri="{FF2B5EF4-FFF2-40B4-BE49-F238E27FC236}">
                <a16:creationId xmlns:a16="http://schemas.microsoft.com/office/drawing/2014/main" id="{0E13A2E7-C0B0-7C4C-AE13-46554DB5823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9592" y="5982382"/>
            <a:ext cx="1728192" cy="875618"/>
          </a:xfrm>
          <a:prstGeom prst="rect">
            <a:avLst/>
          </a:prstGeom>
        </p:spPr>
      </p:pic>
      <p:pic>
        <p:nvPicPr>
          <p:cNvPr id="6" name="Image 5">
            <a:extLst>
              <a:ext uri="{FF2B5EF4-FFF2-40B4-BE49-F238E27FC236}">
                <a16:creationId xmlns:a16="http://schemas.microsoft.com/office/drawing/2014/main" id="{644E26F3-AAF5-634E-B5BE-ED07840004D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80112" y="6403019"/>
            <a:ext cx="3563888" cy="454981"/>
          </a:xfrm>
          <a:prstGeom prst="rect">
            <a:avLst/>
          </a:prstGeom>
        </p:spPr>
      </p:pic>
    </p:spTree>
    <p:extLst>
      <p:ext uri="{BB962C8B-B14F-4D97-AF65-F5344CB8AC3E}">
        <p14:creationId xmlns:p14="http://schemas.microsoft.com/office/powerpoint/2010/main" val="6462089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87806E-3C9C-B74A-BC93-E8328329AC9C}"/>
              </a:ext>
            </a:extLst>
          </p:cNvPr>
          <p:cNvSpPr>
            <a:spLocks noGrp="1"/>
          </p:cNvSpPr>
          <p:nvPr>
            <p:ph type="title"/>
          </p:nvPr>
        </p:nvSpPr>
        <p:spPr/>
        <p:txBody>
          <a:bodyPr/>
          <a:lstStyle/>
          <a:p>
            <a:r>
              <a:rPr lang="fr-FR" dirty="0"/>
              <a:t>B. Les conditions de la suspension</a:t>
            </a:r>
          </a:p>
        </p:txBody>
      </p:sp>
      <p:sp>
        <p:nvSpPr>
          <p:cNvPr id="3" name="Espace réservé du contenu 2">
            <a:extLst>
              <a:ext uri="{FF2B5EF4-FFF2-40B4-BE49-F238E27FC236}">
                <a16:creationId xmlns:a16="http://schemas.microsoft.com/office/drawing/2014/main" id="{902DC15D-0D03-C745-A4D3-CB1FF5B861AF}"/>
              </a:ext>
            </a:extLst>
          </p:cNvPr>
          <p:cNvSpPr>
            <a:spLocks noGrp="1"/>
          </p:cNvSpPr>
          <p:nvPr>
            <p:ph idx="1"/>
          </p:nvPr>
        </p:nvSpPr>
        <p:spPr/>
        <p:txBody>
          <a:bodyPr/>
          <a:lstStyle/>
          <a:p>
            <a:r>
              <a:rPr lang="fr-FR" dirty="0"/>
              <a:t>Une urgence:</a:t>
            </a:r>
          </a:p>
          <a:p>
            <a:pPr lvl="1"/>
            <a:r>
              <a:rPr lang="fr-FR" dirty="0"/>
              <a:t>1° Une immédiateté suffisante</a:t>
            </a:r>
          </a:p>
          <a:p>
            <a:pPr lvl="1"/>
            <a:r>
              <a:rPr lang="fr-FR" dirty="0"/>
              <a:t>2° Une gravité suffisante</a:t>
            </a:r>
          </a:p>
          <a:p>
            <a:pPr lvl="1"/>
            <a:r>
              <a:rPr lang="fr-FR" dirty="0"/>
              <a:t>3° Des conséquences dommageables irréversibles</a:t>
            </a:r>
          </a:p>
          <a:p>
            <a:endParaRPr lang="fr-FR" dirty="0"/>
          </a:p>
          <a:p>
            <a:r>
              <a:rPr lang="fr-FR" dirty="0"/>
              <a:t>Éventuellement, une extrême urgence</a:t>
            </a:r>
          </a:p>
          <a:p>
            <a:pPr lvl="1"/>
            <a:r>
              <a:rPr lang="fr-FR" dirty="0"/>
              <a:t>1° L’imminence d’une atteinte aux intérêts de la partie requérante</a:t>
            </a:r>
          </a:p>
          <a:p>
            <a:pPr lvl="1"/>
            <a:r>
              <a:rPr lang="fr-FR" dirty="0"/>
              <a:t>2° La diligence à agir</a:t>
            </a:r>
          </a:p>
          <a:p>
            <a:endParaRPr lang="fr-FR" dirty="0"/>
          </a:p>
        </p:txBody>
      </p:sp>
    </p:spTree>
    <p:extLst>
      <p:ext uri="{BB962C8B-B14F-4D97-AF65-F5344CB8AC3E}">
        <p14:creationId xmlns:p14="http://schemas.microsoft.com/office/powerpoint/2010/main" val="14443837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8A64336-0DD4-4540-A68C-1A8C08725009}"/>
              </a:ext>
            </a:extLst>
          </p:cNvPr>
          <p:cNvSpPr>
            <a:spLocks noGrp="1"/>
          </p:cNvSpPr>
          <p:nvPr>
            <p:ph type="title"/>
          </p:nvPr>
        </p:nvSpPr>
        <p:spPr/>
        <p:txBody>
          <a:bodyPr>
            <a:normAutofit fontScale="90000"/>
          </a:bodyPr>
          <a:lstStyle/>
          <a:p>
            <a:r>
              <a:rPr lang="fr-FR" dirty="0"/>
              <a:t>I. La place du contentieux administratif : position du problème</a:t>
            </a:r>
            <a:br>
              <a:rPr lang="fr-FR" dirty="0"/>
            </a:br>
            <a:endParaRPr lang="fr-FR" dirty="0"/>
          </a:p>
        </p:txBody>
      </p:sp>
      <p:sp>
        <p:nvSpPr>
          <p:cNvPr id="3" name="Espace réservé du contenu 2">
            <a:extLst>
              <a:ext uri="{FF2B5EF4-FFF2-40B4-BE49-F238E27FC236}">
                <a16:creationId xmlns:a16="http://schemas.microsoft.com/office/drawing/2014/main" id="{F3035C8E-D2C9-AA45-82F4-790F2FE83EC7}"/>
              </a:ext>
            </a:extLst>
          </p:cNvPr>
          <p:cNvSpPr>
            <a:spLocks noGrp="1"/>
          </p:cNvSpPr>
          <p:nvPr>
            <p:ph idx="1"/>
          </p:nvPr>
        </p:nvSpPr>
        <p:spPr/>
        <p:txBody>
          <a:bodyPr/>
          <a:lstStyle/>
          <a:p>
            <a:r>
              <a:rPr lang="fr-FR" dirty="0"/>
              <a:t>Avertissements</a:t>
            </a:r>
          </a:p>
          <a:p>
            <a:r>
              <a:rPr lang="fr-FR" dirty="0"/>
              <a:t>A. Rappel de l’articulation des procédures</a:t>
            </a:r>
          </a:p>
          <a:p>
            <a:r>
              <a:rPr lang="fr-FR" dirty="0"/>
              <a:t>B. Les conditions de la suspension</a:t>
            </a:r>
          </a:p>
          <a:p>
            <a:r>
              <a:rPr lang="fr-FR" dirty="0"/>
              <a:t>C. Le moment et la procédure</a:t>
            </a:r>
          </a:p>
          <a:p>
            <a:r>
              <a:rPr lang="fr-FR" dirty="0"/>
              <a:t>D. Les autres conditions de l’urgence</a:t>
            </a:r>
          </a:p>
          <a:p>
            <a:r>
              <a:rPr lang="fr-FR" dirty="0"/>
              <a:t>E. Les types d’urgence</a:t>
            </a:r>
          </a:p>
          <a:p>
            <a:r>
              <a:rPr lang="fr-FR" dirty="0"/>
              <a:t>F. L’éventualité d’une solution rapide</a:t>
            </a:r>
          </a:p>
        </p:txBody>
      </p:sp>
    </p:spTree>
    <p:extLst>
      <p:ext uri="{BB962C8B-B14F-4D97-AF65-F5344CB8AC3E}">
        <p14:creationId xmlns:p14="http://schemas.microsoft.com/office/powerpoint/2010/main" val="14072355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D2CBFFC-E9A8-184B-A914-B3175DC81EAA}"/>
              </a:ext>
            </a:extLst>
          </p:cNvPr>
          <p:cNvSpPr>
            <a:spLocks noGrp="1"/>
          </p:cNvSpPr>
          <p:nvPr>
            <p:ph type="title"/>
          </p:nvPr>
        </p:nvSpPr>
        <p:spPr/>
        <p:txBody>
          <a:bodyPr/>
          <a:lstStyle/>
          <a:p>
            <a:r>
              <a:rPr lang="fr-FR" dirty="0"/>
              <a:t>C. Le moment et la procédure</a:t>
            </a:r>
          </a:p>
        </p:txBody>
      </p:sp>
      <p:sp>
        <p:nvSpPr>
          <p:cNvPr id="3" name="Espace réservé du contenu 2">
            <a:extLst>
              <a:ext uri="{FF2B5EF4-FFF2-40B4-BE49-F238E27FC236}">
                <a16:creationId xmlns:a16="http://schemas.microsoft.com/office/drawing/2014/main" id="{B4CD57F0-3BE6-C54D-B119-1CE52E610B4C}"/>
              </a:ext>
            </a:extLst>
          </p:cNvPr>
          <p:cNvSpPr>
            <a:spLocks noGrp="1"/>
          </p:cNvSpPr>
          <p:nvPr>
            <p:ph idx="1"/>
          </p:nvPr>
        </p:nvSpPr>
        <p:spPr/>
        <p:txBody>
          <a:bodyPr>
            <a:normAutofit fontScale="85000" lnSpcReduction="20000"/>
          </a:bodyPr>
          <a:lstStyle/>
          <a:p>
            <a:r>
              <a:rPr lang="fr-FR" dirty="0"/>
              <a:t>Agir en extrême urgence, en suspension ordinaire ou en extrême urgence plus tard ? </a:t>
            </a:r>
          </a:p>
          <a:p>
            <a:pPr lvl="1"/>
            <a:r>
              <a:rPr lang="fr-FR" dirty="0"/>
              <a:t>En extrême urgence, le risque que le péril ne soit pas jugé suffisamment imminent.</a:t>
            </a:r>
          </a:p>
          <a:p>
            <a:pPr lvl="1"/>
            <a:r>
              <a:rPr lang="fr-FR" dirty="0"/>
              <a:t>En suspension ordinaire, le risque que les conséquences dommageables soient réalisées.</a:t>
            </a:r>
          </a:p>
          <a:p>
            <a:r>
              <a:rPr lang="fr-FR" dirty="0"/>
              <a:t>Si un recours en extrême urgence a été rejeté pour défaut d’extrême urgence, peut-on encore agir en suspension ordinaire sans « nouveaux éléments » ? </a:t>
            </a:r>
          </a:p>
          <a:p>
            <a:pPr lvl="1"/>
            <a:r>
              <a:rPr lang="fr-FR" dirty="0"/>
              <a:t>C.E., </a:t>
            </a:r>
            <a:r>
              <a:rPr lang="fr-BE" i="1" dirty="0" err="1"/>
              <a:t>Lacave</a:t>
            </a:r>
            <a:r>
              <a:rPr lang="fr-BE" dirty="0"/>
              <a:t>, n°242.128 du 7 juillet 2018 et 243.087 du 29 novembre 2018. </a:t>
            </a:r>
            <a:endParaRPr lang="fr-FR" dirty="0"/>
          </a:p>
          <a:p>
            <a:pPr lvl="1"/>
            <a:r>
              <a:rPr lang="fr-FR" dirty="0"/>
              <a:t>C.E., </a:t>
            </a:r>
            <a:r>
              <a:rPr lang="fr-BE" i="1" dirty="0"/>
              <a:t>Chentouf</a:t>
            </a:r>
            <a:r>
              <a:rPr lang="fr-BE" dirty="0"/>
              <a:t>, n°249.411 du 6 janvier 2021 et n°251.289 du 20 juillet 2021; </a:t>
            </a:r>
            <a:r>
              <a:rPr lang="fr-FR" dirty="0"/>
              <a:t>C.E., </a:t>
            </a:r>
            <a:r>
              <a:rPr lang="fr-FR" i="1" dirty="0"/>
              <a:t>De May</a:t>
            </a:r>
            <a:r>
              <a:rPr lang="fr-FR" dirty="0"/>
              <a:t>, n°243.926 du 12 mars 2019 et n°245.410 du 11 septembre 2019.</a:t>
            </a:r>
            <a:r>
              <a:rPr lang="fr-BE" dirty="0"/>
              <a:t> </a:t>
            </a:r>
            <a:endParaRPr lang="fr-FR" dirty="0"/>
          </a:p>
        </p:txBody>
      </p:sp>
    </p:spTree>
    <p:extLst>
      <p:ext uri="{BB962C8B-B14F-4D97-AF65-F5344CB8AC3E}">
        <p14:creationId xmlns:p14="http://schemas.microsoft.com/office/powerpoint/2010/main" val="23588337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DFBE986-C383-064F-94E4-00ACB38FD533}"/>
              </a:ext>
            </a:extLst>
          </p:cNvPr>
          <p:cNvSpPr>
            <a:spLocks noGrp="1"/>
          </p:cNvSpPr>
          <p:nvPr>
            <p:ph type="title"/>
          </p:nvPr>
        </p:nvSpPr>
        <p:spPr/>
        <p:txBody>
          <a:bodyPr>
            <a:normAutofit fontScale="90000"/>
          </a:bodyPr>
          <a:lstStyle/>
          <a:p>
            <a:r>
              <a:rPr lang="fr-FR" dirty="0"/>
              <a:t>D. Les autres conditions de l’urgence</a:t>
            </a:r>
          </a:p>
        </p:txBody>
      </p:sp>
      <p:sp>
        <p:nvSpPr>
          <p:cNvPr id="3" name="Espace réservé du contenu 2">
            <a:extLst>
              <a:ext uri="{FF2B5EF4-FFF2-40B4-BE49-F238E27FC236}">
                <a16:creationId xmlns:a16="http://schemas.microsoft.com/office/drawing/2014/main" id="{22F951AF-8D87-4A48-AE44-D879CA99C9BE}"/>
              </a:ext>
            </a:extLst>
          </p:cNvPr>
          <p:cNvSpPr>
            <a:spLocks noGrp="1"/>
          </p:cNvSpPr>
          <p:nvPr>
            <p:ph idx="1"/>
          </p:nvPr>
        </p:nvSpPr>
        <p:spPr/>
        <p:txBody>
          <a:bodyPr>
            <a:normAutofit fontScale="70000" lnSpcReduction="20000"/>
          </a:bodyPr>
          <a:lstStyle/>
          <a:p>
            <a:r>
              <a:rPr lang="fr-FR" dirty="0"/>
              <a:t>1) L’urgence ne peut pas avoir un caractère hypothétique</a:t>
            </a:r>
          </a:p>
          <a:p>
            <a:endParaRPr lang="fr-FR" dirty="0"/>
          </a:p>
          <a:p>
            <a:r>
              <a:rPr lang="fr-FR" dirty="0"/>
              <a:t>2) L’urgence doit affecter directement et personnellement le demandeur (C.E., </a:t>
            </a:r>
            <a:r>
              <a:rPr lang="fr-BE" dirty="0"/>
              <a:t>n° 248.820 du 31 octobre 2020; C.E., n°248.566 du 13 octobre 2020; </a:t>
            </a:r>
            <a:r>
              <a:rPr lang="fr-FR" dirty="0"/>
              <a:t>C.E., n°248.135 du 11 août 2020; C.E., n°248.130 du 7 août 2020; C.E., n°244.288 du 25 avril 2019</a:t>
            </a:r>
            <a:r>
              <a:rPr lang="fr-BE" dirty="0"/>
              <a:t>; C.E. n°249.333 du 24 décembre 2020; C.E., n°242.556 du 9 octobre 2018; C.E., n°251.187 du 1</a:t>
            </a:r>
            <a:r>
              <a:rPr lang="fr-BE" baseline="30000" dirty="0"/>
              <a:t>er</a:t>
            </a:r>
            <a:r>
              <a:rPr lang="fr-BE" dirty="0"/>
              <a:t> juillet 2021).</a:t>
            </a:r>
            <a:endParaRPr lang="fr-FR" dirty="0"/>
          </a:p>
          <a:p>
            <a:pPr lvl="1"/>
            <a:r>
              <a:rPr lang="fr-FR" dirty="0"/>
              <a:t>Le préjudice par répercussion est rarement retenu: « l</a:t>
            </a:r>
            <a:r>
              <a:rPr lang="fr-BE" dirty="0"/>
              <a:t>a circonstance que l’acte attaqué serait « de nature à également impacter [sa] mère et [son] frère qui vivent avec elle » (…) ne peut donc pas être retenue afin d’établir l’urgence dans le chef de la requérante » (C.E., n°249.411). </a:t>
            </a:r>
            <a:endParaRPr lang="fr-FR" dirty="0"/>
          </a:p>
          <a:p>
            <a:pPr lvl="1"/>
            <a:r>
              <a:rPr lang="fr-FR" dirty="0"/>
              <a:t>Il y a des exceptions: « </a:t>
            </a:r>
            <a:r>
              <a:rPr lang="fr-BE" dirty="0"/>
              <a:t>Cette condition n’exclut pas de tenir compte de l’impact de l’exécution de l’acte attaqué sur son ménage et sur les membres de sa famille vivant sous toit » (C.E., n°249.526).</a:t>
            </a:r>
            <a:endParaRPr lang="fr-FR" dirty="0"/>
          </a:p>
        </p:txBody>
      </p:sp>
    </p:spTree>
    <p:extLst>
      <p:ext uri="{BB962C8B-B14F-4D97-AF65-F5344CB8AC3E}">
        <p14:creationId xmlns:p14="http://schemas.microsoft.com/office/powerpoint/2010/main" val="28284485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0EEDE7-A532-2248-B359-8A080A6C5459}"/>
              </a:ext>
            </a:extLst>
          </p:cNvPr>
          <p:cNvSpPr>
            <a:spLocks noGrp="1"/>
          </p:cNvSpPr>
          <p:nvPr>
            <p:ph type="title"/>
          </p:nvPr>
        </p:nvSpPr>
        <p:spPr/>
        <p:txBody>
          <a:bodyPr/>
          <a:lstStyle/>
          <a:p>
            <a:r>
              <a:rPr lang="fr-FR" dirty="0"/>
              <a:t>E. Les types d’urgence</a:t>
            </a:r>
          </a:p>
        </p:txBody>
      </p:sp>
      <p:sp>
        <p:nvSpPr>
          <p:cNvPr id="3" name="Espace réservé du contenu 2">
            <a:extLst>
              <a:ext uri="{FF2B5EF4-FFF2-40B4-BE49-F238E27FC236}">
                <a16:creationId xmlns:a16="http://schemas.microsoft.com/office/drawing/2014/main" id="{00376FC7-2579-F146-8C98-DE012640D10D}"/>
              </a:ext>
            </a:extLst>
          </p:cNvPr>
          <p:cNvSpPr>
            <a:spLocks noGrp="1"/>
          </p:cNvSpPr>
          <p:nvPr>
            <p:ph idx="1"/>
          </p:nvPr>
        </p:nvSpPr>
        <p:spPr/>
        <p:txBody>
          <a:bodyPr>
            <a:normAutofit fontScale="92500" lnSpcReduction="20000"/>
          </a:bodyPr>
          <a:lstStyle/>
          <a:p>
            <a:r>
              <a:rPr lang="fr-FR" dirty="0"/>
              <a:t>1) Le préjudice financier</a:t>
            </a:r>
          </a:p>
          <a:p>
            <a:pPr lvl="1"/>
            <a:r>
              <a:rPr lang="fr-FR" dirty="0"/>
              <a:t>De manière générale, une atteinte aux intérêts financiers d’un requérant est, en principe, réparable dès lors qu’elle peut être compensée par l’octroi de dommages et intérêts au civil ou d’une indemnité réparatrice (C.E., n°251.381 du 20 août 2021; C.E., n° 248.135 du 11 août 2020; C.E., n° 248.774 du 28 octobre 2020)</a:t>
            </a:r>
            <a:r>
              <a:rPr lang="fr-BE" dirty="0"/>
              <a:t>.</a:t>
            </a:r>
          </a:p>
          <a:p>
            <a:pPr lvl="1"/>
            <a:r>
              <a:rPr lang="fr-FR" dirty="0"/>
              <a:t>Il n’en va autrement que si ce requérant établit concrètement que cette atteinte est elle-même à l’origine de conséquences irréversibles ou difficilement réversibles sur sa santé financière voire sa viabilité</a:t>
            </a:r>
            <a:r>
              <a:rPr lang="fr-BE" dirty="0"/>
              <a:t> (</a:t>
            </a:r>
            <a:r>
              <a:rPr lang="fr-BE" i="1" dirty="0"/>
              <a:t>Idem</a:t>
            </a:r>
            <a:r>
              <a:rPr lang="fr-BE" dirty="0"/>
              <a:t>).</a:t>
            </a:r>
          </a:p>
          <a:p>
            <a:pPr lvl="1"/>
            <a:endParaRPr lang="fr-FR" dirty="0"/>
          </a:p>
          <a:p>
            <a:endParaRPr lang="fr-FR" dirty="0"/>
          </a:p>
        </p:txBody>
      </p:sp>
    </p:spTree>
    <p:extLst>
      <p:ext uri="{BB962C8B-B14F-4D97-AF65-F5344CB8AC3E}">
        <p14:creationId xmlns:p14="http://schemas.microsoft.com/office/powerpoint/2010/main" val="41325500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561337-3829-AE4E-A9A3-BBB4B95546AA}"/>
              </a:ext>
            </a:extLst>
          </p:cNvPr>
          <p:cNvSpPr>
            <a:spLocks noGrp="1"/>
          </p:cNvSpPr>
          <p:nvPr>
            <p:ph type="title"/>
          </p:nvPr>
        </p:nvSpPr>
        <p:spPr/>
        <p:txBody>
          <a:bodyPr/>
          <a:lstStyle/>
          <a:p>
            <a:r>
              <a:rPr lang="fr-FR" dirty="0"/>
              <a:t>E. Les types d’urgence</a:t>
            </a:r>
          </a:p>
        </p:txBody>
      </p:sp>
      <p:sp>
        <p:nvSpPr>
          <p:cNvPr id="3" name="Espace réservé du contenu 2">
            <a:extLst>
              <a:ext uri="{FF2B5EF4-FFF2-40B4-BE49-F238E27FC236}">
                <a16:creationId xmlns:a16="http://schemas.microsoft.com/office/drawing/2014/main" id="{38480503-7623-5247-91A2-DEACF0C1A4CA}"/>
              </a:ext>
            </a:extLst>
          </p:cNvPr>
          <p:cNvSpPr>
            <a:spLocks noGrp="1"/>
          </p:cNvSpPr>
          <p:nvPr>
            <p:ph idx="1"/>
          </p:nvPr>
        </p:nvSpPr>
        <p:spPr/>
        <p:txBody>
          <a:bodyPr>
            <a:normAutofit fontScale="77500" lnSpcReduction="20000"/>
          </a:bodyPr>
          <a:lstStyle/>
          <a:p>
            <a:r>
              <a:rPr lang="fr-FR" dirty="0"/>
              <a:t>1) Le préjudice financier</a:t>
            </a:r>
          </a:p>
          <a:p>
            <a:pPr lvl="1"/>
            <a:r>
              <a:rPr lang="fr-BE" dirty="0"/>
              <a:t>Le demandeur en référé doit non seulement brosser un tableau complet de sa situation matérielle mais aussi soutenir son argumentation par des pièces justificatives adéquates (C.E., n°251.216 du 7 juillet 2021). </a:t>
            </a:r>
          </a:p>
          <a:p>
            <a:pPr lvl="1"/>
            <a:r>
              <a:rPr lang="fr-BE" dirty="0"/>
              <a:t>Le Conseil d’État ne peut exiger du demandeur qu’il dresse un tableau plus complet de sa situation matérielle et financière, ce qui demeure en tout état de cause aléatoire et est de nature à contrevenir au droit au respect de la vie privée du requérant (CEDH, 22 décembre 2015, </a:t>
            </a:r>
            <a:r>
              <a:rPr lang="fr-BE" i="1" dirty="0"/>
              <a:t>G.S.B. c. Suisse</a:t>
            </a:r>
            <a:r>
              <a:rPr lang="fr-BE" dirty="0"/>
              <a:t>, n° 28601/11, § 51 ; CEDH, 7 juillet 2015, </a:t>
            </a:r>
            <a:r>
              <a:rPr lang="fr-BE" i="1" dirty="0"/>
              <a:t>M.N. et autres c. Saint-Marin</a:t>
            </a:r>
            <a:r>
              <a:rPr lang="fr-BE" dirty="0"/>
              <a:t>, n° 28005/12, § 51). Une telle exigence de preuve doit s’apprécier de manière raisonnable, en particulier au vu du délai très court qui est imposé au requérant dans le cadre de la procédure d’extrême urgence (C.E., n°250.746 du 31 mai 2021). </a:t>
            </a:r>
            <a:endParaRPr lang="fr-FR" dirty="0"/>
          </a:p>
        </p:txBody>
      </p:sp>
    </p:spTree>
    <p:extLst>
      <p:ext uri="{BB962C8B-B14F-4D97-AF65-F5344CB8AC3E}">
        <p14:creationId xmlns:p14="http://schemas.microsoft.com/office/powerpoint/2010/main" val="26804416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DB14039-9400-0D44-A7C7-A7A1E4207BC4}"/>
              </a:ext>
            </a:extLst>
          </p:cNvPr>
          <p:cNvSpPr>
            <a:spLocks noGrp="1"/>
          </p:cNvSpPr>
          <p:nvPr>
            <p:ph type="title"/>
          </p:nvPr>
        </p:nvSpPr>
        <p:spPr/>
        <p:txBody>
          <a:bodyPr/>
          <a:lstStyle/>
          <a:p>
            <a:r>
              <a:rPr lang="fr-FR" dirty="0"/>
              <a:t>E. Les types d’urgence</a:t>
            </a:r>
          </a:p>
        </p:txBody>
      </p:sp>
      <p:sp>
        <p:nvSpPr>
          <p:cNvPr id="3" name="Espace réservé du contenu 2">
            <a:extLst>
              <a:ext uri="{FF2B5EF4-FFF2-40B4-BE49-F238E27FC236}">
                <a16:creationId xmlns:a16="http://schemas.microsoft.com/office/drawing/2014/main" id="{A6CE7024-D884-1C4E-AFC2-DC568F2C63B8}"/>
              </a:ext>
            </a:extLst>
          </p:cNvPr>
          <p:cNvSpPr>
            <a:spLocks noGrp="1"/>
          </p:cNvSpPr>
          <p:nvPr>
            <p:ph idx="1"/>
          </p:nvPr>
        </p:nvSpPr>
        <p:spPr/>
        <p:txBody>
          <a:bodyPr>
            <a:normAutofit/>
          </a:bodyPr>
          <a:lstStyle/>
          <a:p>
            <a:r>
              <a:rPr lang="fr-FR" dirty="0"/>
              <a:t>2) Le préjudice moral</a:t>
            </a:r>
          </a:p>
          <a:p>
            <a:pPr lvl="1"/>
            <a:r>
              <a:rPr lang="fr-FR" dirty="0"/>
              <a:t>Sauf circonstances particulières, le préjudice moral résultant d’un acte administratif est adéquatement réparé par un arrêt d’annulation (C.E., n° 244.853 du 19 juin 2019, </a:t>
            </a:r>
            <a:r>
              <a:rPr lang="fr-FR" i="1" dirty="0" err="1"/>
              <a:t>sprl</a:t>
            </a:r>
            <a:r>
              <a:rPr lang="fr-FR" i="1" dirty="0"/>
              <a:t> La maison mosane-techniques et traditions</a:t>
            </a:r>
            <a:r>
              <a:rPr lang="fr-FR" dirty="0"/>
              <a:t> ; C.E., n° 231.683 du 19 juin 2015, </a:t>
            </a:r>
            <a:r>
              <a:rPr lang="fr-FR" i="1" dirty="0" err="1"/>
              <a:t>Argiolas</a:t>
            </a:r>
            <a:r>
              <a:rPr lang="fr-FR" dirty="0"/>
              <a:t>).</a:t>
            </a:r>
          </a:p>
          <a:p>
            <a:endParaRPr lang="fr-FR" dirty="0"/>
          </a:p>
        </p:txBody>
      </p:sp>
    </p:spTree>
    <p:extLst>
      <p:ext uri="{BB962C8B-B14F-4D97-AF65-F5344CB8AC3E}">
        <p14:creationId xmlns:p14="http://schemas.microsoft.com/office/powerpoint/2010/main" val="21570349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0A677FB-747B-334B-B6AC-F11E3488F528}"/>
              </a:ext>
            </a:extLst>
          </p:cNvPr>
          <p:cNvSpPr>
            <a:spLocks noGrp="1"/>
          </p:cNvSpPr>
          <p:nvPr>
            <p:ph type="title"/>
          </p:nvPr>
        </p:nvSpPr>
        <p:spPr/>
        <p:txBody>
          <a:bodyPr/>
          <a:lstStyle/>
          <a:p>
            <a:r>
              <a:rPr lang="fr-FR" dirty="0"/>
              <a:t>E. Les types d’urgence</a:t>
            </a:r>
          </a:p>
        </p:txBody>
      </p:sp>
      <p:sp>
        <p:nvSpPr>
          <p:cNvPr id="3" name="Espace réservé du contenu 2">
            <a:extLst>
              <a:ext uri="{FF2B5EF4-FFF2-40B4-BE49-F238E27FC236}">
                <a16:creationId xmlns:a16="http://schemas.microsoft.com/office/drawing/2014/main" id="{C8D93429-9761-9E48-B782-3F408835AF05}"/>
              </a:ext>
            </a:extLst>
          </p:cNvPr>
          <p:cNvSpPr>
            <a:spLocks noGrp="1"/>
          </p:cNvSpPr>
          <p:nvPr>
            <p:ph idx="1"/>
          </p:nvPr>
        </p:nvSpPr>
        <p:spPr/>
        <p:txBody>
          <a:bodyPr>
            <a:normAutofit fontScale="92500" lnSpcReduction="10000"/>
          </a:bodyPr>
          <a:lstStyle/>
          <a:p>
            <a:r>
              <a:rPr lang="fr-FR" dirty="0"/>
              <a:t>2) Le préjudice moral</a:t>
            </a:r>
          </a:p>
          <a:p>
            <a:pPr lvl="1"/>
            <a:r>
              <a:rPr lang="fr-FR" u="sng" dirty="0"/>
              <a:t>La souffrance</a:t>
            </a:r>
            <a:r>
              <a:rPr lang="fr-FR" dirty="0"/>
              <a:t>: le préjudice médical est admis en présence d’un certificat qui établit :</a:t>
            </a:r>
          </a:p>
          <a:p>
            <a:pPr lvl="2"/>
            <a:r>
              <a:rPr lang="fr-FR" dirty="0"/>
              <a:t>1° l’existence d’une pathologie, </a:t>
            </a:r>
          </a:p>
          <a:p>
            <a:pPr lvl="2"/>
            <a:r>
              <a:rPr lang="fr-FR" dirty="0"/>
              <a:t>2° une dégradation grave de l’état de santé (un pronostic vital engagé, un risque de suicide) </a:t>
            </a:r>
          </a:p>
          <a:p>
            <a:pPr lvl="2"/>
            <a:r>
              <a:rPr lang="fr-FR" dirty="0"/>
              <a:t>et 3° un lien de causalité entre l’acte et cette dégradation (C.E., n° 249.800 du 9 février 2021, </a:t>
            </a:r>
            <a:r>
              <a:rPr lang="fr-FR" i="1" dirty="0" err="1"/>
              <a:t>Caramin</a:t>
            </a:r>
            <a:r>
              <a:rPr lang="fr-FR" dirty="0"/>
              <a:t> ; C.E., n° 240.417 du 15 janvier 2018, </a:t>
            </a:r>
            <a:r>
              <a:rPr lang="fr-FR" i="1" dirty="0"/>
              <a:t>Crabbe</a:t>
            </a:r>
            <a:r>
              <a:rPr lang="fr-FR" dirty="0"/>
              <a:t> ; C.E., n° 237.661 du 16 mars 2017, </a:t>
            </a:r>
            <a:r>
              <a:rPr lang="fr-FR" i="1" dirty="0" err="1"/>
              <a:t>Liemans</a:t>
            </a:r>
            <a:r>
              <a:rPr lang="fr-FR" dirty="0"/>
              <a:t> ; C.E., n° 235.259 du 28 juin 2016, </a:t>
            </a:r>
            <a:r>
              <a:rPr lang="fr-FR" i="1" dirty="0"/>
              <a:t>Van </a:t>
            </a:r>
            <a:r>
              <a:rPr lang="fr-FR" i="1" dirty="0" err="1"/>
              <a:t>Daelen</a:t>
            </a:r>
            <a:r>
              <a:rPr lang="fr-FR" i="1" dirty="0"/>
              <a:t> </a:t>
            </a:r>
            <a:r>
              <a:rPr lang="fr-FR" dirty="0"/>
              <a:t>; C.E., n° 234.811 du 23 mai 2016, </a:t>
            </a:r>
            <a:r>
              <a:rPr lang="fr-FR" i="1" dirty="0"/>
              <a:t>Nicoletti</a:t>
            </a:r>
            <a:r>
              <a:rPr lang="fr-FR" dirty="0"/>
              <a:t> ; C.E., n° 233.296 du 17 décembre 2015, </a:t>
            </a:r>
            <a:r>
              <a:rPr lang="fr-FR" i="1" dirty="0"/>
              <a:t>Blyth</a:t>
            </a:r>
            <a:r>
              <a:rPr lang="fr-FR" dirty="0"/>
              <a:t>).</a:t>
            </a:r>
            <a:r>
              <a:rPr lang="fr-BE" dirty="0"/>
              <a:t> </a:t>
            </a:r>
            <a:endParaRPr lang="fr-FR" dirty="0"/>
          </a:p>
          <a:p>
            <a:pPr lvl="1"/>
            <a:endParaRPr lang="fr-FR" dirty="0"/>
          </a:p>
          <a:p>
            <a:endParaRPr lang="fr-FR" dirty="0"/>
          </a:p>
        </p:txBody>
      </p:sp>
    </p:spTree>
    <p:extLst>
      <p:ext uri="{BB962C8B-B14F-4D97-AF65-F5344CB8AC3E}">
        <p14:creationId xmlns:p14="http://schemas.microsoft.com/office/powerpoint/2010/main" val="42177308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C06703-193C-6D4A-A4C4-B75887E72FAD}"/>
              </a:ext>
            </a:extLst>
          </p:cNvPr>
          <p:cNvSpPr>
            <a:spLocks noGrp="1"/>
          </p:cNvSpPr>
          <p:nvPr>
            <p:ph type="title"/>
          </p:nvPr>
        </p:nvSpPr>
        <p:spPr/>
        <p:txBody>
          <a:bodyPr/>
          <a:lstStyle/>
          <a:p>
            <a:r>
              <a:rPr lang="fr-FR" dirty="0"/>
              <a:t>E. Les types d’urgence</a:t>
            </a:r>
          </a:p>
        </p:txBody>
      </p:sp>
      <p:sp>
        <p:nvSpPr>
          <p:cNvPr id="3" name="Espace réservé du contenu 2">
            <a:extLst>
              <a:ext uri="{FF2B5EF4-FFF2-40B4-BE49-F238E27FC236}">
                <a16:creationId xmlns:a16="http://schemas.microsoft.com/office/drawing/2014/main" id="{D61080DE-2B5F-444A-9A9D-618C40BB69F2}"/>
              </a:ext>
            </a:extLst>
          </p:cNvPr>
          <p:cNvSpPr>
            <a:spLocks noGrp="1"/>
          </p:cNvSpPr>
          <p:nvPr>
            <p:ph idx="1"/>
          </p:nvPr>
        </p:nvSpPr>
        <p:spPr/>
        <p:txBody>
          <a:bodyPr>
            <a:normAutofit fontScale="70000" lnSpcReduction="20000"/>
          </a:bodyPr>
          <a:lstStyle/>
          <a:p>
            <a:r>
              <a:rPr lang="fr-FR" dirty="0"/>
              <a:t>2) Le préjudice moral</a:t>
            </a:r>
          </a:p>
          <a:p>
            <a:pPr lvl="1"/>
            <a:r>
              <a:rPr lang="fr-FR" u="sng" dirty="0"/>
              <a:t>L’atteinte à la réputation ou à l’honneur</a:t>
            </a:r>
            <a:r>
              <a:rPr lang="fr-FR" dirty="0"/>
              <a:t> relève d’un préjudice moral et est donc en principe adéquatement réparé par un arrêt d’annulation (C.E., n°248.802 du 30 octobre 2020, </a:t>
            </a:r>
            <a:r>
              <a:rPr lang="fr-FR" i="1" dirty="0"/>
              <a:t>XXXX </a:t>
            </a:r>
            <a:r>
              <a:rPr lang="fr-FR" dirty="0"/>
              <a:t>; C.E., n°228.321 du 10 septembre 2014, </a:t>
            </a:r>
            <a:r>
              <a:rPr lang="fr-FR" i="1" dirty="0"/>
              <a:t>Lejeune</a:t>
            </a:r>
            <a:r>
              <a:rPr lang="fr-FR" dirty="0"/>
              <a:t>).</a:t>
            </a:r>
          </a:p>
          <a:p>
            <a:pPr lvl="1"/>
            <a:r>
              <a:rPr lang="fr-FR" dirty="0"/>
              <a:t>Les décisions qui portent gravement atteinte à la réputation de l’intéressé ou procédant d’appréciations infamantes à son égard, dès lors qu’un arrêt d’annulation viendrait trop tard pour réparer parfaitement un tel préjudice (C.E., n°251.287 du 19 juillet 2021; C.E., n°250.642 du 20 mai 2021)</a:t>
            </a:r>
            <a:r>
              <a:rPr lang="fr-BE" dirty="0"/>
              <a:t>. </a:t>
            </a:r>
          </a:p>
          <a:p>
            <a:pPr lvl="1"/>
            <a:r>
              <a:rPr lang="fr-BE" dirty="0"/>
              <a:t>La rédaction de la décision </a:t>
            </a:r>
            <a:r>
              <a:rPr lang="fr-FR" dirty="0"/>
              <a:t>(C.E., n°234.811 du 23 mai 2016; C.E., n°233.102 du 1</a:t>
            </a:r>
            <a:r>
              <a:rPr lang="fr-FR" baseline="30000" dirty="0"/>
              <a:t>er</a:t>
            </a:r>
            <a:r>
              <a:rPr lang="fr-FR" dirty="0"/>
              <a:t> décembre 2015; C.E., n°231.683 du 19 juin 2015; C.E., n°231.570 du 12 juin 2015</a:t>
            </a:r>
            <a:r>
              <a:rPr lang="fr-BE" dirty="0"/>
              <a:t>; </a:t>
            </a:r>
            <a:r>
              <a:rPr lang="fr-FR" dirty="0"/>
              <a:t>C.E., n°247.424 du 17 avril 2020</a:t>
            </a:r>
            <a:r>
              <a:rPr lang="fr-BE" dirty="0"/>
              <a:t>; </a:t>
            </a:r>
            <a:r>
              <a:rPr lang="fr-FR" dirty="0"/>
              <a:t>C.E., n°235.259 du 28 juin 2016)</a:t>
            </a:r>
            <a:r>
              <a:rPr lang="fr-BE" dirty="0"/>
              <a:t>. </a:t>
            </a:r>
          </a:p>
          <a:p>
            <a:pPr lvl="1"/>
            <a:r>
              <a:rPr lang="fr-BE" dirty="0"/>
              <a:t>La publicité (</a:t>
            </a:r>
            <a:r>
              <a:rPr lang="fr-FR" dirty="0"/>
              <a:t>C.E., n°243.076 du 29 novembre 2018</a:t>
            </a:r>
            <a:r>
              <a:rPr lang="fr-BE" dirty="0"/>
              <a:t>; </a:t>
            </a:r>
            <a:r>
              <a:rPr lang="fr-FR" dirty="0"/>
              <a:t>C.E., n°248.135 du 11 août 2020; C.E., n°235.395 du 7 juillet 2016</a:t>
            </a:r>
            <a:r>
              <a:rPr lang="fr-BE" dirty="0"/>
              <a:t>; </a:t>
            </a:r>
            <a:r>
              <a:rPr lang="fr-FR" dirty="0"/>
              <a:t>C.E., n°241.199 du 3 avril 2018</a:t>
            </a:r>
            <a:r>
              <a:rPr lang="fr-BE" dirty="0"/>
              <a:t>).</a:t>
            </a:r>
            <a:endParaRPr lang="fr-FR" dirty="0"/>
          </a:p>
        </p:txBody>
      </p:sp>
    </p:spTree>
    <p:extLst>
      <p:ext uri="{BB962C8B-B14F-4D97-AF65-F5344CB8AC3E}">
        <p14:creationId xmlns:p14="http://schemas.microsoft.com/office/powerpoint/2010/main" val="39845137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FD9EFC7-C509-754C-A91D-85899272B820}"/>
              </a:ext>
            </a:extLst>
          </p:cNvPr>
          <p:cNvSpPr>
            <a:spLocks noGrp="1"/>
          </p:cNvSpPr>
          <p:nvPr>
            <p:ph type="title"/>
          </p:nvPr>
        </p:nvSpPr>
        <p:spPr/>
        <p:txBody>
          <a:bodyPr>
            <a:normAutofit fontScale="90000"/>
          </a:bodyPr>
          <a:lstStyle/>
          <a:p>
            <a:r>
              <a:rPr lang="fr-FR" dirty="0"/>
              <a:t>F. L’éventualité d’une solution rapide</a:t>
            </a:r>
          </a:p>
        </p:txBody>
      </p:sp>
      <p:sp>
        <p:nvSpPr>
          <p:cNvPr id="3" name="Espace réservé du contenu 2">
            <a:extLst>
              <a:ext uri="{FF2B5EF4-FFF2-40B4-BE49-F238E27FC236}">
                <a16:creationId xmlns:a16="http://schemas.microsoft.com/office/drawing/2014/main" id="{6F525BCE-3053-E748-80A2-36932EFB1413}"/>
              </a:ext>
            </a:extLst>
          </p:cNvPr>
          <p:cNvSpPr>
            <a:spLocks noGrp="1"/>
          </p:cNvSpPr>
          <p:nvPr>
            <p:ph idx="1"/>
          </p:nvPr>
        </p:nvSpPr>
        <p:spPr/>
        <p:txBody>
          <a:bodyPr>
            <a:normAutofit fontScale="92500" lnSpcReduction="20000"/>
          </a:bodyPr>
          <a:lstStyle/>
          <a:p>
            <a:r>
              <a:rPr lang="fr-FR" dirty="0"/>
              <a:t>L’éventualité d’un retrait.</a:t>
            </a:r>
          </a:p>
          <a:p>
            <a:endParaRPr lang="fr-FR" dirty="0"/>
          </a:p>
          <a:p>
            <a:r>
              <a:rPr lang="fr-FR" dirty="0"/>
              <a:t>L’éventualité d’un arrêt constatant le caractère manifestement fondé de la requête en annulation.</a:t>
            </a:r>
          </a:p>
          <a:p>
            <a:pPr lvl="1"/>
            <a:r>
              <a:rPr lang="fr-BE" dirty="0"/>
              <a:t>Art. 93. Lorsqu'il apparaît que le recours en annulation est (…) n'appelle que des débats succincts, le membre de l'auditorat désigné fait immédiatement rapport au président de la chambre saisie de l'affaire. (…) Si le président de la chambre partage les conclusions du rapport, l'affaire est définitivement tranchée. </a:t>
            </a:r>
          </a:p>
          <a:p>
            <a:pPr lvl="1"/>
            <a:r>
              <a:rPr lang="fr-BE" dirty="0"/>
              <a:t>C.E., n° 250.799 du 4 juin 2021, </a:t>
            </a:r>
            <a:r>
              <a:rPr lang="fr-BE" i="1" dirty="0"/>
              <a:t>XXX</a:t>
            </a:r>
            <a:r>
              <a:rPr lang="fr-BE" dirty="0"/>
              <a:t> (sanction disciplinaire pour un fait prescrit); C.E., n° 247.998 du 3 juillet 2020, </a:t>
            </a:r>
            <a:r>
              <a:rPr lang="fr-BE" i="1" dirty="0"/>
              <a:t>Duret</a:t>
            </a:r>
            <a:r>
              <a:rPr lang="fr-BE" dirty="0"/>
              <a:t> (absence de motifs). </a:t>
            </a:r>
            <a:endParaRPr lang="fr-FR" dirty="0"/>
          </a:p>
          <a:p>
            <a:endParaRPr lang="fr-FR" dirty="0"/>
          </a:p>
          <a:p>
            <a:endParaRPr lang="fr-FR" dirty="0"/>
          </a:p>
        </p:txBody>
      </p:sp>
    </p:spTree>
    <p:extLst>
      <p:ext uri="{BB962C8B-B14F-4D97-AF65-F5344CB8AC3E}">
        <p14:creationId xmlns:p14="http://schemas.microsoft.com/office/powerpoint/2010/main" val="20251755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19A765C-414E-1749-9CAE-8B43DE2D714B}"/>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9C726680-0540-7E4C-8981-31D0FC2E1AB9}"/>
              </a:ext>
            </a:extLst>
          </p:cNvPr>
          <p:cNvSpPr>
            <a:spLocks noGrp="1"/>
          </p:cNvSpPr>
          <p:nvPr>
            <p:ph idx="1"/>
          </p:nvPr>
        </p:nvSpPr>
        <p:spPr/>
        <p:txBody>
          <a:bodyPr/>
          <a:lstStyle/>
          <a:p>
            <a:r>
              <a:rPr lang="fr-FR" dirty="0"/>
              <a:t>I. La place du contentieux administratif : position du problème</a:t>
            </a:r>
          </a:p>
          <a:p>
            <a:endParaRPr lang="fr-FR" dirty="0"/>
          </a:p>
          <a:p>
            <a:r>
              <a:rPr lang="fr-FR" dirty="0"/>
              <a:t>II. Les actes qui émaillent la carrière d’un agent public et l’urgence à agir devant le Conseil d’État</a:t>
            </a:r>
          </a:p>
          <a:p>
            <a:endParaRPr lang="fr-FR" dirty="0"/>
          </a:p>
          <a:p>
            <a:r>
              <a:rPr lang="fr-FR" dirty="0"/>
              <a:t>Conclusion</a:t>
            </a:r>
          </a:p>
          <a:p>
            <a:endParaRPr lang="fr-FR" dirty="0"/>
          </a:p>
        </p:txBody>
      </p:sp>
    </p:spTree>
    <p:extLst>
      <p:ext uri="{BB962C8B-B14F-4D97-AF65-F5344CB8AC3E}">
        <p14:creationId xmlns:p14="http://schemas.microsoft.com/office/powerpoint/2010/main" val="10949083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CE85514-FD62-3041-A91C-42EFDC0083CD}"/>
              </a:ext>
            </a:extLst>
          </p:cNvPr>
          <p:cNvSpPr>
            <a:spLocks noGrp="1"/>
          </p:cNvSpPr>
          <p:nvPr>
            <p:ph type="title"/>
          </p:nvPr>
        </p:nvSpPr>
        <p:spPr/>
        <p:txBody>
          <a:bodyPr>
            <a:normAutofit fontScale="90000"/>
          </a:bodyPr>
          <a:lstStyle/>
          <a:p>
            <a:r>
              <a:rPr lang="fr-FR" dirty="0"/>
              <a:t>II. Les actes qui émaillent la carrière d’un agent public et l’urgence à agir devant le Conseil d’État</a:t>
            </a:r>
            <a:br>
              <a:rPr lang="fr-FR" dirty="0"/>
            </a:br>
            <a:endParaRPr lang="fr-FR" dirty="0"/>
          </a:p>
        </p:txBody>
      </p:sp>
      <p:sp>
        <p:nvSpPr>
          <p:cNvPr id="3" name="Espace réservé du contenu 2">
            <a:extLst>
              <a:ext uri="{FF2B5EF4-FFF2-40B4-BE49-F238E27FC236}">
                <a16:creationId xmlns:a16="http://schemas.microsoft.com/office/drawing/2014/main" id="{3EA93832-5469-0745-B5DA-F2E62BE40777}"/>
              </a:ext>
            </a:extLst>
          </p:cNvPr>
          <p:cNvSpPr>
            <a:spLocks noGrp="1"/>
          </p:cNvSpPr>
          <p:nvPr>
            <p:ph idx="1"/>
          </p:nvPr>
        </p:nvSpPr>
        <p:spPr/>
        <p:txBody>
          <a:bodyPr/>
          <a:lstStyle/>
          <a:p>
            <a:r>
              <a:rPr lang="fr-FR" dirty="0"/>
              <a:t>Avertissements</a:t>
            </a:r>
          </a:p>
          <a:p>
            <a:r>
              <a:rPr lang="fr-FR" dirty="0"/>
              <a:t>A. Le recrutement</a:t>
            </a:r>
          </a:p>
          <a:p>
            <a:r>
              <a:rPr lang="fr-FR" dirty="0"/>
              <a:t>B. Le licenciement du stagiaire</a:t>
            </a:r>
          </a:p>
          <a:p>
            <a:r>
              <a:rPr lang="fr-FR" dirty="0"/>
              <a:t>C. La promotion</a:t>
            </a:r>
          </a:p>
          <a:p>
            <a:r>
              <a:rPr lang="fr-FR" dirty="0"/>
              <a:t>D. Évaluation, affectation, fonctions supérieures, congé, position</a:t>
            </a:r>
          </a:p>
          <a:p>
            <a:r>
              <a:rPr lang="fr-FR" dirty="0"/>
              <a:t>E. La perte de l’emploi hors discipline</a:t>
            </a:r>
          </a:p>
          <a:p>
            <a:r>
              <a:rPr lang="fr-FR" dirty="0"/>
              <a:t>F. L’écartement préventif</a:t>
            </a:r>
          </a:p>
          <a:p>
            <a:r>
              <a:rPr lang="fr-FR" dirty="0"/>
              <a:t>G. Les sanctions disciplinaires</a:t>
            </a:r>
          </a:p>
        </p:txBody>
      </p:sp>
    </p:spTree>
    <p:extLst>
      <p:ext uri="{BB962C8B-B14F-4D97-AF65-F5344CB8AC3E}">
        <p14:creationId xmlns:p14="http://schemas.microsoft.com/office/powerpoint/2010/main" val="22924891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448F45C-5C0E-9D41-A1D8-83F5FA003430}"/>
              </a:ext>
            </a:extLst>
          </p:cNvPr>
          <p:cNvSpPr>
            <a:spLocks noGrp="1"/>
          </p:cNvSpPr>
          <p:nvPr>
            <p:ph type="title"/>
          </p:nvPr>
        </p:nvSpPr>
        <p:spPr/>
        <p:txBody>
          <a:bodyPr/>
          <a:lstStyle/>
          <a:p>
            <a:r>
              <a:rPr lang="fr-FR" dirty="0"/>
              <a:t>Avertissement 1</a:t>
            </a:r>
          </a:p>
        </p:txBody>
      </p:sp>
      <p:sp>
        <p:nvSpPr>
          <p:cNvPr id="3" name="Espace réservé du contenu 2">
            <a:extLst>
              <a:ext uri="{FF2B5EF4-FFF2-40B4-BE49-F238E27FC236}">
                <a16:creationId xmlns:a16="http://schemas.microsoft.com/office/drawing/2014/main" id="{63C506C5-5FE3-D548-9D81-A77065F8A098}"/>
              </a:ext>
            </a:extLst>
          </p:cNvPr>
          <p:cNvSpPr>
            <a:spLocks noGrp="1"/>
          </p:cNvSpPr>
          <p:nvPr>
            <p:ph idx="1"/>
          </p:nvPr>
        </p:nvSpPr>
        <p:spPr/>
        <p:txBody>
          <a:bodyPr/>
          <a:lstStyle/>
          <a:p>
            <a:endParaRPr lang="fr-FR" dirty="0"/>
          </a:p>
          <a:p>
            <a:r>
              <a:rPr lang="fr-FR" dirty="0"/>
              <a:t>Le référé administratif en matière de fonction publique concerne essentiellement des actes </a:t>
            </a:r>
            <a:r>
              <a:rPr lang="fr-FR" u="sng" dirty="0"/>
              <a:t>individuels</a:t>
            </a:r>
            <a:r>
              <a:rPr lang="fr-FR" dirty="0"/>
              <a:t>. </a:t>
            </a:r>
          </a:p>
        </p:txBody>
      </p:sp>
    </p:spTree>
    <p:extLst>
      <p:ext uri="{BB962C8B-B14F-4D97-AF65-F5344CB8AC3E}">
        <p14:creationId xmlns:p14="http://schemas.microsoft.com/office/powerpoint/2010/main" val="32479741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5952EA2-5FA9-C04B-A5FB-4CDF62A7935B}"/>
              </a:ext>
            </a:extLst>
          </p:cNvPr>
          <p:cNvSpPr>
            <a:spLocks noGrp="1"/>
          </p:cNvSpPr>
          <p:nvPr>
            <p:ph type="title"/>
          </p:nvPr>
        </p:nvSpPr>
        <p:spPr/>
        <p:txBody>
          <a:bodyPr/>
          <a:lstStyle/>
          <a:p>
            <a:r>
              <a:rPr lang="fr-FR" dirty="0"/>
              <a:t>Avertissement 2</a:t>
            </a:r>
          </a:p>
        </p:txBody>
      </p:sp>
      <p:sp>
        <p:nvSpPr>
          <p:cNvPr id="3" name="Espace réservé du contenu 2">
            <a:extLst>
              <a:ext uri="{FF2B5EF4-FFF2-40B4-BE49-F238E27FC236}">
                <a16:creationId xmlns:a16="http://schemas.microsoft.com/office/drawing/2014/main" id="{29604D5B-87BD-4748-BA76-57F92213567D}"/>
              </a:ext>
            </a:extLst>
          </p:cNvPr>
          <p:cNvSpPr>
            <a:spLocks noGrp="1"/>
          </p:cNvSpPr>
          <p:nvPr>
            <p:ph idx="1"/>
          </p:nvPr>
        </p:nvSpPr>
        <p:spPr/>
        <p:txBody>
          <a:bodyPr/>
          <a:lstStyle/>
          <a:p>
            <a:endParaRPr lang="fr-FR" dirty="0"/>
          </a:p>
          <a:p>
            <a:r>
              <a:rPr lang="fr-FR" dirty="0"/>
              <a:t>Compte tenu du nombre d’arrêts sur chaque problème, et compte tenu de la difficulté d’identifier les arrêts de principe et les arrêts d’espèce, la tendance doit être appréciée de manière globale plutôt que sur telle ou telle question particulière.</a:t>
            </a:r>
          </a:p>
        </p:txBody>
      </p:sp>
    </p:spTree>
    <p:extLst>
      <p:ext uri="{BB962C8B-B14F-4D97-AF65-F5344CB8AC3E}">
        <p14:creationId xmlns:p14="http://schemas.microsoft.com/office/powerpoint/2010/main" val="9695926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72E7A2E-0EA3-B043-8114-E05102945921}"/>
              </a:ext>
            </a:extLst>
          </p:cNvPr>
          <p:cNvSpPr>
            <a:spLocks noGrp="1"/>
          </p:cNvSpPr>
          <p:nvPr>
            <p:ph type="title"/>
          </p:nvPr>
        </p:nvSpPr>
        <p:spPr/>
        <p:txBody>
          <a:bodyPr/>
          <a:lstStyle/>
          <a:p>
            <a:r>
              <a:rPr lang="fr-FR" dirty="0"/>
              <a:t>A. Le recrutement</a:t>
            </a:r>
          </a:p>
        </p:txBody>
      </p:sp>
      <p:sp>
        <p:nvSpPr>
          <p:cNvPr id="3" name="Espace réservé du contenu 2">
            <a:extLst>
              <a:ext uri="{FF2B5EF4-FFF2-40B4-BE49-F238E27FC236}">
                <a16:creationId xmlns:a16="http://schemas.microsoft.com/office/drawing/2014/main" id="{7671F234-BC5F-4F47-9376-17DC22062BD2}"/>
              </a:ext>
            </a:extLst>
          </p:cNvPr>
          <p:cNvSpPr>
            <a:spLocks noGrp="1"/>
          </p:cNvSpPr>
          <p:nvPr>
            <p:ph idx="1"/>
          </p:nvPr>
        </p:nvSpPr>
        <p:spPr/>
        <p:txBody>
          <a:bodyPr>
            <a:normAutofit fontScale="77500" lnSpcReduction="20000"/>
          </a:bodyPr>
          <a:lstStyle/>
          <a:p>
            <a:r>
              <a:rPr lang="fr-BE" dirty="0"/>
              <a:t>Toute participation à une épreuve de recrutement implique en elle-même un risque d'échec. L’atteinte aux espérances légitimes d’être recruté ne constitue pas en soi un désagrément d’une gravité telle qu’elle justifierait l’urgence (C.E., n°235765 du 19 septembre 2016; C.E., 20 décembre 2018, n°243.288; C.E., 22 décembre 2017, n°240.313; C.E., 20 novembre 2017, n°239.917).</a:t>
            </a:r>
          </a:p>
          <a:p>
            <a:endParaRPr lang="fr-BE" dirty="0"/>
          </a:p>
          <a:p>
            <a:r>
              <a:rPr lang="fr-BE" dirty="0"/>
              <a:t>Le refus de nommer (C.E., 26 novembre 2020, n°249.063).</a:t>
            </a:r>
          </a:p>
          <a:p>
            <a:endParaRPr lang="fr-BE" dirty="0"/>
          </a:p>
          <a:p>
            <a:r>
              <a:rPr lang="fr-BE" dirty="0"/>
              <a:t>La procédure de sélection en plusieurs étapes: une jurisprudence plus contrastée (C.E., n°248.566, 13 octobre 2020, </a:t>
            </a:r>
            <a:r>
              <a:rPr lang="fr-BE" i="1" dirty="0"/>
              <a:t>Bels</a:t>
            </a:r>
            <a:r>
              <a:rPr lang="fr-BE" dirty="0"/>
              <a:t>; </a:t>
            </a:r>
            <a:r>
              <a:rPr lang="fr-BE" i="1" dirty="0"/>
              <a:t>contra</a:t>
            </a:r>
            <a:r>
              <a:rPr lang="fr-BE" dirty="0"/>
              <a:t> C.E., n°251.430, 8 septembre 2021, </a:t>
            </a:r>
            <a:r>
              <a:rPr lang="fr-BE" i="1" dirty="0" err="1"/>
              <a:t>Hammouti</a:t>
            </a:r>
            <a:r>
              <a:rPr lang="fr-BE" dirty="0"/>
              <a:t>). </a:t>
            </a:r>
            <a:endParaRPr lang="fr-FR" dirty="0"/>
          </a:p>
        </p:txBody>
      </p:sp>
    </p:spTree>
    <p:extLst>
      <p:ext uri="{BB962C8B-B14F-4D97-AF65-F5344CB8AC3E}">
        <p14:creationId xmlns:p14="http://schemas.microsoft.com/office/powerpoint/2010/main" val="40978968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459802-A683-C943-BE9D-162FAF336A59}"/>
              </a:ext>
            </a:extLst>
          </p:cNvPr>
          <p:cNvSpPr>
            <a:spLocks noGrp="1"/>
          </p:cNvSpPr>
          <p:nvPr>
            <p:ph type="title"/>
          </p:nvPr>
        </p:nvSpPr>
        <p:spPr/>
        <p:txBody>
          <a:bodyPr/>
          <a:lstStyle/>
          <a:p>
            <a:r>
              <a:rPr lang="fr-FR" dirty="0"/>
              <a:t>B. Le licenciement du stagiaire</a:t>
            </a:r>
          </a:p>
        </p:txBody>
      </p:sp>
      <p:sp>
        <p:nvSpPr>
          <p:cNvPr id="3" name="Espace réservé du contenu 2">
            <a:extLst>
              <a:ext uri="{FF2B5EF4-FFF2-40B4-BE49-F238E27FC236}">
                <a16:creationId xmlns:a16="http://schemas.microsoft.com/office/drawing/2014/main" id="{414C427A-DB1E-C342-B9DD-41801EC5E479}"/>
              </a:ext>
            </a:extLst>
          </p:cNvPr>
          <p:cNvSpPr>
            <a:spLocks noGrp="1"/>
          </p:cNvSpPr>
          <p:nvPr>
            <p:ph idx="1"/>
          </p:nvPr>
        </p:nvSpPr>
        <p:spPr/>
        <p:txBody>
          <a:bodyPr>
            <a:normAutofit fontScale="85000" lnSpcReduction="10000"/>
          </a:bodyPr>
          <a:lstStyle/>
          <a:p>
            <a:r>
              <a:rPr lang="fr-BE" dirty="0"/>
              <a:t>En principe, le licenciement du stagiaire ne crée aucune urgence (C.E., n°240.297 du 22 décembre 2017; C.E., n° 243.515 du 28 janvier 2019; C.E., n°244.089 du 1</a:t>
            </a:r>
            <a:r>
              <a:rPr lang="fr-BE" baseline="30000" dirty="0"/>
              <a:t>er</a:t>
            </a:r>
            <a:r>
              <a:rPr lang="fr-BE" dirty="0"/>
              <a:t> avril 2019; C.E., n°246.2413 du décembre 2019; C.E., n°247.869 du 23 juin 2020; C.E., n°250.509 du 4 mai 2021).</a:t>
            </a:r>
          </a:p>
          <a:p>
            <a:endParaRPr lang="fr-BE" dirty="0"/>
          </a:p>
          <a:p>
            <a:r>
              <a:rPr lang="fr-BE" dirty="0"/>
              <a:t>Même pour motif disciplinaire (C.E., n°250969 du 17 juin 2021).  </a:t>
            </a:r>
          </a:p>
          <a:p>
            <a:endParaRPr lang="fr-BE" dirty="0"/>
          </a:p>
          <a:p>
            <a:r>
              <a:rPr lang="fr-BE" dirty="0"/>
              <a:t>La porte reste entrouverte pour des cas exceptionnels (C.E., n°245.542 du 26 septembre 2019).</a:t>
            </a:r>
            <a:endParaRPr lang="fr-FR" dirty="0"/>
          </a:p>
        </p:txBody>
      </p:sp>
    </p:spTree>
    <p:extLst>
      <p:ext uri="{BB962C8B-B14F-4D97-AF65-F5344CB8AC3E}">
        <p14:creationId xmlns:p14="http://schemas.microsoft.com/office/powerpoint/2010/main" val="16090913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8EEB9C2-0BF9-8741-BBE1-945646F5DAFA}"/>
              </a:ext>
            </a:extLst>
          </p:cNvPr>
          <p:cNvSpPr>
            <a:spLocks noGrp="1"/>
          </p:cNvSpPr>
          <p:nvPr>
            <p:ph type="title"/>
          </p:nvPr>
        </p:nvSpPr>
        <p:spPr/>
        <p:txBody>
          <a:bodyPr/>
          <a:lstStyle/>
          <a:p>
            <a:r>
              <a:rPr lang="fr-FR" dirty="0"/>
              <a:t>C. La promotion</a:t>
            </a:r>
          </a:p>
        </p:txBody>
      </p:sp>
      <p:sp>
        <p:nvSpPr>
          <p:cNvPr id="3" name="Espace réservé du contenu 2">
            <a:extLst>
              <a:ext uri="{FF2B5EF4-FFF2-40B4-BE49-F238E27FC236}">
                <a16:creationId xmlns:a16="http://schemas.microsoft.com/office/drawing/2014/main" id="{8E275C9D-4024-A94B-865B-FBF4F1E6FF9D}"/>
              </a:ext>
            </a:extLst>
          </p:cNvPr>
          <p:cNvSpPr>
            <a:spLocks noGrp="1"/>
          </p:cNvSpPr>
          <p:nvPr>
            <p:ph idx="1"/>
          </p:nvPr>
        </p:nvSpPr>
        <p:spPr/>
        <p:txBody>
          <a:bodyPr>
            <a:normAutofit fontScale="70000" lnSpcReduction="20000"/>
          </a:bodyPr>
          <a:lstStyle/>
          <a:p>
            <a:r>
              <a:rPr lang="fr-FR" dirty="0"/>
              <a:t>En principe, la jurisprudence en matière de recrutement est applicable </a:t>
            </a:r>
            <a:r>
              <a:rPr lang="fr-FR" i="1" dirty="0"/>
              <a:t>mutatis mutandis </a:t>
            </a:r>
            <a:r>
              <a:rPr lang="fr-FR" dirty="0"/>
              <a:t>(</a:t>
            </a:r>
            <a:r>
              <a:rPr lang="fr-BE" dirty="0"/>
              <a:t>C.E., n°246.108 du 19 novembre 2019, </a:t>
            </a:r>
            <a:r>
              <a:rPr lang="fr-BE" i="1" dirty="0"/>
              <a:t>Cornet</a:t>
            </a:r>
            <a:r>
              <a:rPr lang="fr-BE" dirty="0"/>
              <a:t>; C.E., n°246.107 du 19 novembre 2019, </a:t>
            </a:r>
            <a:r>
              <a:rPr lang="fr-BE" i="1" dirty="0" err="1"/>
              <a:t>Aliji</a:t>
            </a:r>
            <a:r>
              <a:rPr lang="fr-BE" dirty="0"/>
              <a:t>; C.E., n°243.175 du 7 décembre 2018, </a:t>
            </a:r>
            <a:r>
              <a:rPr lang="fr-BE" i="1" dirty="0"/>
              <a:t>Longueville</a:t>
            </a:r>
            <a:r>
              <a:rPr lang="fr-BE" dirty="0"/>
              <a:t>; C.E., n°240.651 du 2 février 2018, </a:t>
            </a:r>
            <a:r>
              <a:rPr lang="fr-BE" i="1" dirty="0"/>
              <a:t>d’</a:t>
            </a:r>
            <a:r>
              <a:rPr lang="fr-BE" i="1" dirty="0" err="1"/>
              <a:t>Urbano</a:t>
            </a:r>
            <a:r>
              <a:rPr lang="fr-FR" dirty="0"/>
              <a:t>).</a:t>
            </a:r>
          </a:p>
          <a:p>
            <a:endParaRPr lang="fr-FR" dirty="0"/>
          </a:p>
          <a:p>
            <a:r>
              <a:rPr lang="fr-FR" dirty="0"/>
              <a:t>La tendance paraît être la même dans l’hypothèse où le requérant exerce déjà les fonctions à pourvoir (C.E., n°246.028 du 7 novembre 2019, </a:t>
            </a:r>
            <a:r>
              <a:rPr lang="fr-FR" i="1" dirty="0" err="1"/>
              <a:t>Simonart</a:t>
            </a:r>
            <a:r>
              <a:rPr lang="fr-FR" dirty="0"/>
              <a:t>). </a:t>
            </a:r>
          </a:p>
          <a:p>
            <a:endParaRPr lang="fr-FR" dirty="0"/>
          </a:p>
          <a:p>
            <a:r>
              <a:rPr lang="fr-FR" dirty="0"/>
              <a:t>Le mandat</a:t>
            </a:r>
          </a:p>
          <a:p>
            <a:pPr lvl="1"/>
            <a:r>
              <a:rPr lang="fr-FR" dirty="0"/>
              <a:t>L’attribution (</a:t>
            </a:r>
            <a:r>
              <a:rPr lang="fr-BE" dirty="0"/>
              <a:t>C.E., n°248.566 du 13 octobre 2020, </a:t>
            </a:r>
            <a:r>
              <a:rPr lang="fr-BE" i="1" dirty="0"/>
              <a:t>Bels</a:t>
            </a:r>
            <a:r>
              <a:rPr lang="fr-BE" dirty="0"/>
              <a:t>; C.E., n°246.935 du 3 février 2020, </a:t>
            </a:r>
            <a:r>
              <a:rPr lang="fr-BE" i="1" dirty="0" err="1"/>
              <a:t>Scaillet</a:t>
            </a:r>
            <a:r>
              <a:rPr lang="fr-BE" dirty="0"/>
              <a:t>; C.E., n°242.556 du 9 octobre 2018, </a:t>
            </a:r>
            <a:r>
              <a:rPr lang="fr-BE" i="1" dirty="0" err="1"/>
              <a:t>Mercken</a:t>
            </a:r>
            <a:r>
              <a:rPr lang="fr-FR" dirty="0"/>
              <a:t>)</a:t>
            </a:r>
          </a:p>
          <a:p>
            <a:pPr lvl="1"/>
            <a:r>
              <a:rPr lang="fr-FR" dirty="0"/>
              <a:t>Le non-renouvellement (C.E., </a:t>
            </a:r>
            <a:r>
              <a:rPr lang="fr-FR" i="1" dirty="0"/>
              <a:t>De May</a:t>
            </a:r>
            <a:r>
              <a:rPr lang="fr-FR" dirty="0"/>
              <a:t>, n°243.926 du 12 mars 2019 et n°245.410 du 11 septembre 2019) notamment si le requérant est privé de la faculté de se porter candidat (C.E., n° 251.187 du 1</a:t>
            </a:r>
            <a:r>
              <a:rPr lang="fr-FR" baseline="30000" dirty="0"/>
              <a:t>er</a:t>
            </a:r>
            <a:r>
              <a:rPr lang="fr-FR" dirty="0"/>
              <a:t> juillet 2021, </a:t>
            </a:r>
            <a:r>
              <a:rPr lang="fr-FR" i="1" dirty="0" err="1"/>
              <a:t>Scholliers</a:t>
            </a:r>
            <a:r>
              <a:rPr lang="fr-FR" dirty="0"/>
              <a:t>; C.E., n°248.382 du 29 septembre 2020, </a:t>
            </a:r>
            <a:r>
              <a:rPr lang="fr-FR" i="1" dirty="0" err="1"/>
              <a:t>Thirion</a:t>
            </a:r>
            <a:r>
              <a:rPr lang="fr-FR" dirty="0"/>
              <a:t>).</a:t>
            </a:r>
          </a:p>
        </p:txBody>
      </p:sp>
    </p:spTree>
    <p:extLst>
      <p:ext uri="{BB962C8B-B14F-4D97-AF65-F5344CB8AC3E}">
        <p14:creationId xmlns:p14="http://schemas.microsoft.com/office/powerpoint/2010/main" val="8071555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7A529B5-3ACC-3E46-9C69-94E35A91E66F}"/>
              </a:ext>
            </a:extLst>
          </p:cNvPr>
          <p:cNvSpPr>
            <a:spLocks noGrp="1"/>
          </p:cNvSpPr>
          <p:nvPr>
            <p:ph type="title"/>
          </p:nvPr>
        </p:nvSpPr>
        <p:spPr/>
        <p:txBody>
          <a:bodyPr>
            <a:normAutofit fontScale="90000"/>
          </a:bodyPr>
          <a:lstStyle/>
          <a:p>
            <a:r>
              <a:rPr lang="fr-FR" dirty="0"/>
              <a:t>D. Évaluation, affectation, fonctions supérieures, congé, position</a:t>
            </a:r>
          </a:p>
        </p:txBody>
      </p:sp>
      <p:sp>
        <p:nvSpPr>
          <p:cNvPr id="3" name="Espace réservé du contenu 2">
            <a:extLst>
              <a:ext uri="{FF2B5EF4-FFF2-40B4-BE49-F238E27FC236}">
                <a16:creationId xmlns:a16="http://schemas.microsoft.com/office/drawing/2014/main" id="{0B764F60-F0DC-A043-B12D-D34BD69119A6}"/>
              </a:ext>
            </a:extLst>
          </p:cNvPr>
          <p:cNvSpPr>
            <a:spLocks noGrp="1"/>
          </p:cNvSpPr>
          <p:nvPr>
            <p:ph idx="1"/>
          </p:nvPr>
        </p:nvSpPr>
        <p:spPr/>
        <p:txBody>
          <a:bodyPr>
            <a:normAutofit/>
          </a:bodyPr>
          <a:lstStyle/>
          <a:p>
            <a:endParaRPr lang="fr-FR" dirty="0"/>
          </a:p>
          <a:p>
            <a:r>
              <a:rPr lang="fr-FR" dirty="0"/>
              <a:t>1) L’évaluation: l’urgence découle éventuellement de la décision distincte de retrait d’emploi (C.E., 2 février 2021, n° 249.697, </a:t>
            </a:r>
            <a:r>
              <a:rPr lang="fr-FR" i="1" dirty="0" err="1"/>
              <a:t>Kisters</a:t>
            </a:r>
            <a:r>
              <a:rPr lang="fr-FR" dirty="0"/>
              <a:t>).</a:t>
            </a:r>
          </a:p>
          <a:p>
            <a:endParaRPr lang="fr-FR" dirty="0"/>
          </a:p>
          <a:p>
            <a:r>
              <a:rPr lang="fr-FR" dirty="0"/>
              <a:t>2) Le refus de détachement (C.E., 6 juillet 2020, n°248.007, </a:t>
            </a:r>
            <a:r>
              <a:rPr lang="fr-FR" i="1" dirty="0" err="1"/>
              <a:t>Therasse</a:t>
            </a:r>
            <a:r>
              <a:rPr lang="fr-FR" dirty="0"/>
              <a:t>).</a:t>
            </a:r>
          </a:p>
        </p:txBody>
      </p:sp>
    </p:spTree>
    <p:extLst>
      <p:ext uri="{BB962C8B-B14F-4D97-AF65-F5344CB8AC3E}">
        <p14:creationId xmlns:p14="http://schemas.microsoft.com/office/powerpoint/2010/main" val="41135691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94D1376-098B-EA4F-9894-74B93B9EC1E1}"/>
              </a:ext>
            </a:extLst>
          </p:cNvPr>
          <p:cNvSpPr>
            <a:spLocks noGrp="1"/>
          </p:cNvSpPr>
          <p:nvPr>
            <p:ph type="title"/>
          </p:nvPr>
        </p:nvSpPr>
        <p:spPr/>
        <p:txBody>
          <a:bodyPr>
            <a:normAutofit fontScale="90000"/>
          </a:bodyPr>
          <a:lstStyle/>
          <a:p>
            <a:r>
              <a:rPr lang="fr-FR" dirty="0"/>
              <a:t>D. Évaluation, affectation, fonctions supérieures, congé, position</a:t>
            </a:r>
          </a:p>
        </p:txBody>
      </p:sp>
      <p:sp>
        <p:nvSpPr>
          <p:cNvPr id="3" name="Espace réservé du contenu 2">
            <a:extLst>
              <a:ext uri="{FF2B5EF4-FFF2-40B4-BE49-F238E27FC236}">
                <a16:creationId xmlns:a16="http://schemas.microsoft.com/office/drawing/2014/main" id="{F9F4CD7E-866B-1048-BEC0-72F0B8BC3959}"/>
              </a:ext>
            </a:extLst>
          </p:cNvPr>
          <p:cNvSpPr>
            <a:spLocks noGrp="1"/>
          </p:cNvSpPr>
          <p:nvPr>
            <p:ph idx="1"/>
          </p:nvPr>
        </p:nvSpPr>
        <p:spPr/>
        <p:txBody>
          <a:bodyPr>
            <a:normAutofit fontScale="77500" lnSpcReduction="20000"/>
          </a:bodyPr>
          <a:lstStyle/>
          <a:p>
            <a:endParaRPr lang="fr-FR" dirty="0"/>
          </a:p>
          <a:p>
            <a:r>
              <a:rPr lang="fr-FR" dirty="0"/>
              <a:t>3) La mutation</a:t>
            </a:r>
          </a:p>
          <a:p>
            <a:pPr lvl="1"/>
            <a:r>
              <a:rPr lang="fr-FR" dirty="0"/>
              <a:t>Harcèlement/relations personnelles (Pas d’urgence: C.E., n°250.272 du 30 mars 2021, </a:t>
            </a:r>
            <a:r>
              <a:rPr lang="fr-FR" i="1" dirty="0" err="1"/>
              <a:t>Meinguet</a:t>
            </a:r>
            <a:r>
              <a:rPr lang="fr-FR" dirty="0"/>
              <a:t>; C.E., n°249.698 du 2 février 2021, </a:t>
            </a:r>
            <a:r>
              <a:rPr lang="fr-FR" i="1" dirty="0" err="1"/>
              <a:t>Wibin</a:t>
            </a:r>
            <a:r>
              <a:rPr lang="fr-FR" dirty="0">
                <a:sym typeface="Wingdings" pitchFamily="2" charset="2"/>
              </a:rPr>
              <a:t>)</a:t>
            </a:r>
          </a:p>
          <a:p>
            <a:pPr lvl="1"/>
            <a:r>
              <a:rPr lang="fr-FR" dirty="0"/>
              <a:t>Allongement des trajets; préjudice familial (Urgence : C.E., n°246.464 du 18 décembre 2019, </a:t>
            </a:r>
            <a:r>
              <a:rPr lang="fr-FR" i="1" dirty="0" err="1"/>
              <a:t>Theatre</a:t>
            </a:r>
            <a:r>
              <a:rPr lang="fr-FR" dirty="0"/>
              <a:t>; Pas d’urgence : C.E., n°250.585 du 11 mai 2021, </a:t>
            </a:r>
            <a:r>
              <a:rPr lang="fr-FR" i="1" dirty="0" err="1"/>
              <a:t>Chenot</a:t>
            </a:r>
            <a:r>
              <a:rPr lang="fr-FR" dirty="0"/>
              <a:t>; C.E., n°250.272 du 30 mars 2021, </a:t>
            </a:r>
            <a:r>
              <a:rPr lang="fr-FR" i="1" dirty="0" err="1"/>
              <a:t>Meinguet</a:t>
            </a:r>
            <a:r>
              <a:rPr lang="fr-FR" dirty="0"/>
              <a:t>)</a:t>
            </a:r>
          </a:p>
          <a:p>
            <a:pPr lvl="1"/>
            <a:r>
              <a:rPr lang="fr-FR" dirty="0"/>
              <a:t>Réduction des prérogatives</a:t>
            </a:r>
          </a:p>
          <a:p>
            <a:pPr lvl="1"/>
            <a:r>
              <a:rPr lang="fr-FR" dirty="0"/>
              <a:t>Difficultés liées au nouvel emploi (Pas d’urgence : C.E., n°250.914 du 15 juin 2021, </a:t>
            </a:r>
            <a:r>
              <a:rPr lang="fr-FR" i="1" dirty="0"/>
              <a:t>Matthys</a:t>
            </a:r>
            <a:r>
              <a:rPr lang="fr-FR" dirty="0"/>
              <a:t>)</a:t>
            </a:r>
          </a:p>
          <a:p>
            <a:pPr lvl="1"/>
            <a:r>
              <a:rPr lang="fr-FR" dirty="0"/>
              <a:t>Préjudice moral, préjudice financier (Urgence :C.E., n°249.623 du 27 janvier 2021; Pas d’urgence : C.E., n°250.585 du 11 mai 2021, </a:t>
            </a:r>
            <a:r>
              <a:rPr lang="fr-FR" i="1" dirty="0" err="1"/>
              <a:t>Chenot</a:t>
            </a:r>
            <a:r>
              <a:rPr lang="fr-FR" dirty="0"/>
              <a:t>; C.E., n°250.336 du 19 avril 2021, </a:t>
            </a:r>
            <a:r>
              <a:rPr lang="fr-FR" i="1" dirty="0" err="1"/>
              <a:t>Denamur</a:t>
            </a:r>
            <a:r>
              <a:rPr lang="fr-FR" dirty="0"/>
              <a:t>; C.E., n°249.933 du 28 février 2021)</a:t>
            </a:r>
          </a:p>
          <a:p>
            <a:endParaRPr lang="fr-FR" dirty="0"/>
          </a:p>
        </p:txBody>
      </p:sp>
    </p:spTree>
    <p:extLst>
      <p:ext uri="{BB962C8B-B14F-4D97-AF65-F5344CB8AC3E}">
        <p14:creationId xmlns:p14="http://schemas.microsoft.com/office/powerpoint/2010/main" val="10448098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99322DE-44BB-E04B-95F4-DB088468BB40}"/>
              </a:ext>
            </a:extLst>
          </p:cNvPr>
          <p:cNvSpPr>
            <a:spLocks noGrp="1"/>
          </p:cNvSpPr>
          <p:nvPr>
            <p:ph type="title"/>
          </p:nvPr>
        </p:nvSpPr>
        <p:spPr/>
        <p:txBody>
          <a:bodyPr>
            <a:normAutofit fontScale="90000"/>
          </a:bodyPr>
          <a:lstStyle/>
          <a:p>
            <a:r>
              <a:rPr lang="fr-FR" dirty="0"/>
              <a:t>D. Évaluation, affectation, fonctions supérieures, congé, position</a:t>
            </a:r>
          </a:p>
        </p:txBody>
      </p:sp>
      <p:sp>
        <p:nvSpPr>
          <p:cNvPr id="3" name="Espace réservé du contenu 2">
            <a:extLst>
              <a:ext uri="{FF2B5EF4-FFF2-40B4-BE49-F238E27FC236}">
                <a16:creationId xmlns:a16="http://schemas.microsoft.com/office/drawing/2014/main" id="{D46C264E-216F-8D4D-B977-7C087310490B}"/>
              </a:ext>
            </a:extLst>
          </p:cNvPr>
          <p:cNvSpPr>
            <a:spLocks noGrp="1"/>
          </p:cNvSpPr>
          <p:nvPr>
            <p:ph idx="1"/>
          </p:nvPr>
        </p:nvSpPr>
        <p:spPr/>
        <p:txBody>
          <a:bodyPr>
            <a:normAutofit fontScale="85000" lnSpcReduction="10000"/>
          </a:bodyPr>
          <a:lstStyle/>
          <a:p>
            <a:endParaRPr lang="fr-FR" dirty="0"/>
          </a:p>
          <a:p>
            <a:r>
              <a:rPr lang="fr-FR" dirty="0"/>
              <a:t>4) L’attribution ou le retrait de fonctions supérieures (</a:t>
            </a:r>
            <a:r>
              <a:rPr lang="fr-BE" dirty="0"/>
              <a:t>C.E., 24 octobre 2019, n°245.901, </a:t>
            </a:r>
            <a:r>
              <a:rPr lang="fr-BE" i="1" dirty="0" err="1"/>
              <a:t>Frerotte</a:t>
            </a:r>
            <a:r>
              <a:rPr lang="fr-FR" dirty="0"/>
              <a:t>).</a:t>
            </a:r>
          </a:p>
          <a:p>
            <a:endParaRPr lang="fr-FR" dirty="0"/>
          </a:p>
          <a:p>
            <a:r>
              <a:rPr lang="fr-FR" dirty="0"/>
              <a:t>5) Le refus de congé parental (C.E., 9 octobre 2018, n°242.557, </a:t>
            </a:r>
            <a:r>
              <a:rPr lang="fr-FR" i="1" dirty="0" err="1"/>
              <a:t>Quertinmont</a:t>
            </a:r>
            <a:r>
              <a:rPr lang="fr-FR" dirty="0"/>
              <a:t>). </a:t>
            </a:r>
          </a:p>
          <a:p>
            <a:endParaRPr lang="fr-FR" dirty="0"/>
          </a:p>
          <a:p>
            <a:r>
              <a:rPr lang="fr-FR" dirty="0"/>
              <a:t>6) La mise en disponibilité par retrait d’emploi dans l’intérêt du service (</a:t>
            </a:r>
            <a:r>
              <a:rPr lang="fr-BE" dirty="0"/>
              <a:t>C.E., 28 avril 2017, n°238.061, </a:t>
            </a:r>
            <a:r>
              <a:rPr lang="fr-BE" i="1" dirty="0" err="1"/>
              <a:t>Rosenoër</a:t>
            </a:r>
            <a:r>
              <a:rPr lang="fr-BE" i="1" dirty="0"/>
              <a:t>;</a:t>
            </a:r>
            <a:r>
              <a:rPr lang="fr-BE" dirty="0"/>
              <a:t> </a:t>
            </a:r>
            <a:r>
              <a:rPr lang="fr-BE" i="1" dirty="0"/>
              <a:t>contra</a:t>
            </a:r>
            <a:r>
              <a:rPr lang="fr-BE" dirty="0"/>
              <a:t>, pour un préjudice pécuniaire insuffisamment démontré : C.E., 27 novembre 2014, n°229.356, </a:t>
            </a:r>
            <a:r>
              <a:rPr lang="fr-BE" i="1" dirty="0" err="1"/>
              <a:t>Gillard</a:t>
            </a:r>
            <a:r>
              <a:rPr lang="fr-BE" dirty="0"/>
              <a:t> </a:t>
            </a:r>
            <a:r>
              <a:rPr lang="fr-FR" dirty="0"/>
              <a:t>).</a:t>
            </a:r>
          </a:p>
          <a:p>
            <a:endParaRPr lang="fr-FR" dirty="0"/>
          </a:p>
        </p:txBody>
      </p:sp>
    </p:spTree>
    <p:extLst>
      <p:ext uri="{BB962C8B-B14F-4D97-AF65-F5344CB8AC3E}">
        <p14:creationId xmlns:p14="http://schemas.microsoft.com/office/powerpoint/2010/main" val="28398667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CE85514-FD62-3041-A91C-42EFDC0083CD}"/>
              </a:ext>
            </a:extLst>
          </p:cNvPr>
          <p:cNvSpPr>
            <a:spLocks noGrp="1"/>
          </p:cNvSpPr>
          <p:nvPr>
            <p:ph type="title"/>
          </p:nvPr>
        </p:nvSpPr>
        <p:spPr/>
        <p:txBody>
          <a:bodyPr>
            <a:normAutofit fontScale="90000"/>
          </a:bodyPr>
          <a:lstStyle/>
          <a:p>
            <a:r>
              <a:rPr lang="fr-FR" dirty="0"/>
              <a:t>II. Les actes qui émaillent la carrière d’un agent public et l’urgence à agir devant le Conseil d’État</a:t>
            </a:r>
            <a:br>
              <a:rPr lang="fr-FR" dirty="0"/>
            </a:br>
            <a:endParaRPr lang="fr-FR" dirty="0"/>
          </a:p>
        </p:txBody>
      </p:sp>
      <p:sp>
        <p:nvSpPr>
          <p:cNvPr id="3" name="Espace réservé du contenu 2">
            <a:extLst>
              <a:ext uri="{FF2B5EF4-FFF2-40B4-BE49-F238E27FC236}">
                <a16:creationId xmlns:a16="http://schemas.microsoft.com/office/drawing/2014/main" id="{3EA93832-5469-0745-B5DA-F2E62BE40777}"/>
              </a:ext>
            </a:extLst>
          </p:cNvPr>
          <p:cNvSpPr>
            <a:spLocks noGrp="1"/>
          </p:cNvSpPr>
          <p:nvPr>
            <p:ph idx="1"/>
          </p:nvPr>
        </p:nvSpPr>
        <p:spPr/>
        <p:txBody>
          <a:bodyPr/>
          <a:lstStyle/>
          <a:p>
            <a:r>
              <a:rPr lang="fr-FR" dirty="0"/>
              <a:t>Avertissements</a:t>
            </a:r>
          </a:p>
          <a:p>
            <a:r>
              <a:rPr lang="fr-FR" dirty="0"/>
              <a:t>A. Le recrutement</a:t>
            </a:r>
          </a:p>
          <a:p>
            <a:r>
              <a:rPr lang="fr-FR" dirty="0"/>
              <a:t>B. Le licenciement du stagiaire</a:t>
            </a:r>
          </a:p>
          <a:p>
            <a:r>
              <a:rPr lang="fr-FR" dirty="0"/>
              <a:t>C. La promotion</a:t>
            </a:r>
          </a:p>
          <a:p>
            <a:r>
              <a:rPr lang="fr-FR" dirty="0"/>
              <a:t>D. Évaluation, affectation, fonctions supérieures, congé, position</a:t>
            </a:r>
          </a:p>
          <a:p>
            <a:r>
              <a:rPr lang="fr-FR" dirty="0"/>
              <a:t>E. La perte de l’emploi hors discipline</a:t>
            </a:r>
          </a:p>
          <a:p>
            <a:r>
              <a:rPr lang="fr-FR" dirty="0"/>
              <a:t>F. L’écartement préventif</a:t>
            </a:r>
          </a:p>
          <a:p>
            <a:r>
              <a:rPr lang="fr-FR" dirty="0"/>
              <a:t>G. Les sanctions disciplinaires</a:t>
            </a:r>
          </a:p>
        </p:txBody>
      </p:sp>
    </p:spTree>
    <p:extLst>
      <p:ext uri="{BB962C8B-B14F-4D97-AF65-F5344CB8AC3E}">
        <p14:creationId xmlns:p14="http://schemas.microsoft.com/office/powerpoint/2010/main" val="2397473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8A64336-0DD4-4540-A68C-1A8C08725009}"/>
              </a:ext>
            </a:extLst>
          </p:cNvPr>
          <p:cNvSpPr>
            <a:spLocks noGrp="1"/>
          </p:cNvSpPr>
          <p:nvPr>
            <p:ph type="title"/>
          </p:nvPr>
        </p:nvSpPr>
        <p:spPr/>
        <p:txBody>
          <a:bodyPr>
            <a:normAutofit fontScale="90000"/>
          </a:bodyPr>
          <a:lstStyle/>
          <a:p>
            <a:r>
              <a:rPr lang="fr-FR" dirty="0"/>
              <a:t>I. La place du contentieux administratif : position du problème</a:t>
            </a:r>
            <a:br>
              <a:rPr lang="fr-FR" dirty="0"/>
            </a:br>
            <a:endParaRPr lang="fr-FR" dirty="0"/>
          </a:p>
        </p:txBody>
      </p:sp>
      <p:sp>
        <p:nvSpPr>
          <p:cNvPr id="3" name="Espace réservé du contenu 2">
            <a:extLst>
              <a:ext uri="{FF2B5EF4-FFF2-40B4-BE49-F238E27FC236}">
                <a16:creationId xmlns:a16="http://schemas.microsoft.com/office/drawing/2014/main" id="{F3035C8E-D2C9-AA45-82F4-790F2FE83EC7}"/>
              </a:ext>
            </a:extLst>
          </p:cNvPr>
          <p:cNvSpPr>
            <a:spLocks noGrp="1"/>
          </p:cNvSpPr>
          <p:nvPr>
            <p:ph idx="1"/>
          </p:nvPr>
        </p:nvSpPr>
        <p:spPr/>
        <p:txBody>
          <a:bodyPr/>
          <a:lstStyle/>
          <a:p>
            <a:r>
              <a:rPr lang="fr-FR" dirty="0"/>
              <a:t>Avertissements</a:t>
            </a:r>
          </a:p>
          <a:p>
            <a:r>
              <a:rPr lang="fr-FR" dirty="0"/>
              <a:t>A. Rappel de l’articulation des procédures</a:t>
            </a:r>
          </a:p>
          <a:p>
            <a:r>
              <a:rPr lang="fr-FR" dirty="0"/>
              <a:t>B. Les conditions de la suspension</a:t>
            </a:r>
          </a:p>
          <a:p>
            <a:r>
              <a:rPr lang="fr-FR" dirty="0"/>
              <a:t>C. Le moment et la procédure</a:t>
            </a:r>
          </a:p>
          <a:p>
            <a:r>
              <a:rPr lang="fr-FR" dirty="0"/>
              <a:t>D. Les autres conditions de l’urgence</a:t>
            </a:r>
          </a:p>
          <a:p>
            <a:r>
              <a:rPr lang="fr-FR" dirty="0"/>
              <a:t>E. Les types d’urgence</a:t>
            </a:r>
          </a:p>
          <a:p>
            <a:r>
              <a:rPr lang="fr-FR" dirty="0"/>
              <a:t>F. L’éventualité d’une solution rapide</a:t>
            </a:r>
          </a:p>
        </p:txBody>
      </p:sp>
    </p:spTree>
    <p:extLst>
      <p:ext uri="{BB962C8B-B14F-4D97-AF65-F5344CB8AC3E}">
        <p14:creationId xmlns:p14="http://schemas.microsoft.com/office/powerpoint/2010/main" val="18487321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8766ACD-A1B5-8440-853B-4CD01D82C000}"/>
              </a:ext>
            </a:extLst>
          </p:cNvPr>
          <p:cNvSpPr>
            <a:spLocks noGrp="1"/>
          </p:cNvSpPr>
          <p:nvPr>
            <p:ph type="title"/>
          </p:nvPr>
        </p:nvSpPr>
        <p:spPr/>
        <p:txBody>
          <a:bodyPr>
            <a:normAutofit fontScale="90000"/>
          </a:bodyPr>
          <a:lstStyle/>
          <a:p>
            <a:r>
              <a:rPr lang="fr-FR" dirty="0"/>
              <a:t>E. La perte de l’emploi hors discipline</a:t>
            </a:r>
          </a:p>
        </p:txBody>
      </p:sp>
      <p:sp>
        <p:nvSpPr>
          <p:cNvPr id="3" name="Espace réservé du contenu 2">
            <a:extLst>
              <a:ext uri="{FF2B5EF4-FFF2-40B4-BE49-F238E27FC236}">
                <a16:creationId xmlns:a16="http://schemas.microsoft.com/office/drawing/2014/main" id="{046C559F-D219-9949-8512-E8F9CC143067}"/>
              </a:ext>
            </a:extLst>
          </p:cNvPr>
          <p:cNvSpPr>
            <a:spLocks noGrp="1"/>
          </p:cNvSpPr>
          <p:nvPr>
            <p:ph idx="1"/>
          </p:nvPr>
        </p:nvSpPr>
        <p:spPr/>
        <p:txBody>
          <a:bodyPr>
            <a:normAutofit fontScale="77500" lnSpcReduction="20000"/>
          </a:bodyPr>
          <a:lstStyle/>
          <a:p>
            <a:r>
              <a:rPr lang="fr-FR" dirty="0"/>
              <a:t>Le refus de prendre en considération le préjudice causé au service (C.E., n°244.288 du 25 avril 2019, </a:t>
            </a:r>
            <a:r>
              <a:rPr lang="fr-FR" i="1" dirty="0"/>
              <a:t>Bouchat</a:t>
            </a:r>
            <a:r>
              <a:rPr lang="fr-FR" dirty="0"/>
              <a:t>).</a:t>
            </a:r>
          </a:p>
          <a:p>
            <a:endParaRPr lang="fr-FR" dirty="0"/>
          </a:p>
          <a:p>
            <a:r>
              <a:rPr lang="fr-FR" dirty="0"/>
              <a:t>L’inaptitude physique. </a:t>
            </a:r>
          </a:p>
          <a:p>
            <a:r>
              <a:rPr lang="fr-FR" dirty="0"/>
              <a:t>C.E., n°248.954 du 17 novembre 2020, </a:t>
            </a:r>
            <a:r>
              <a:rPr lang="fr-FR" i="1" dirty="0"/>
              <a:t>Lambert</a:t>
            </a:r>
            <a:r>
              <a:rPr lang="fr-FR" dirty="0"/>
              <a:t>: « </a:t>
            </a:r>
            <a:r>
              <a:rPr lang="fr-BE" dirty="0"/>
              <a:t>Il y a lieu d’admettre que le fait de perdre un emploi statutaire d’assistante administrative de niveau C dans la fonction publique, à l’âge de 51 ans et de se retrouver ainsi au chômage, sur la base de la seule décision d’un conseiller en prévention- médecin du travail, qui la déclare « définitivement inapte à reprendre le travail » et à « effectuer chez l’employeur aucun travail adapté [ou un] autre travail », cause à la requérante un inconvénient non seulement matériel, mais également psychologique et moral suffisamment sérieux et immédiat pour justifier le recours à la procédure d’extrême urgence. »</a:t>
            </a:r>
            <a:r>
              <a:rPr lang="fr-FR" dirty="0"/>
              <a:t>.</a:t>
            </a:r>
          </a:p>
        </p:txBody>
      </p:sp>
    </p:spTree>
    <p:extLst>
      <p:ext uri="{BB962C8B-B14F-4D97-AF65-F5344CB8AC3E}">
        <p14:creationId xmlns:p14="http://schemas.microsoft.com/office/powerpoint/2010/main" val="15654531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51BACD6-50C3-F948-BBD3-3D2FD0EF7E4E}"/>
              </a:ext>
            </a:extLst>
          </p:cNvPr>
          <p:cNvSpPr>
            <a:spLocks noGrp="1"/>
          </p:cNvSpPr>
          <p:nvPr>
            <p:ph type="title"/>
          </p:nvPr>
        </p:nvSpPr>
        <p:spPr/>
        <p:txBody>
          <a:bodyPr>
            <a:normAutofit fontScale="90000"/>
          </a:bodyPr>
          <a:lstStyle/>
          <a:p>
            <a:r>
              <a:rPr lang="fr-FR" dirty="0"/>
              <a:t>E. La perte de l’emploi hors discipline</a:t>
            </a:r>
          </a:p>
        </p:txBody>
      </p:sp>
      <p:sp>
        <p:nvSpPr>
          <p:cNvPr id="3" name="Espace réservé du contenu 2">
            <a:extLst>
              <a:ext uri="{FF2B5EF4-FFF2-40B4-BE49-F238E27FC236}">
                <a16:creationId xmlns:a16="http://schemas.microsoft.com/office/drawing/2014/main" id="{9A052B49-A9BE-7C43-AE68-DF0D9E97CD12}"/>
              </a:ext>
            </a:extLst>
          </p:cNvPr>
          <p:cNvSpPr>
            <a:spLocks noGrp="1"/>
          </p:cNvSpPr>
          <p:nvPr>
            <p:ph idx="1"/>
          </p:nvPr>
        </p:nvSpPr>
        <p:spPr/>
        <p:txBody>
          <a:bodyPr/>
          <a:lstStyle/>
          <a:p>
            <a:r>
              <a:rPr lang="fr-FR" dirty="0"/>
              <a:t>L’inaptitude professionnelle. </a:t>
            </a:r>
          </a:p>
          <a:p>
            <a:r>
              <a:rPr lang="fr-FR" dirty="0"/>
              <a:t>C.E., n°245.205 du 19 juillet 2019, </a:t>
            </a:r>
            <a:r>
              <a:rPr lang="fr-FR" i="1" dirty="0"/>
              <a:t>Sandra</a:t>
            </a:r>
            <a:r>
              <a:rPr lang="fr-FR" dirty="0"/>
              <a:t>: « </a:t>
            </a:r>
            <a:r>
              <a:rPr lang="fr-BE" dirty="0"/>
              <a:t>En l'espèce, le requérant fait valoir que la perte de revenus entraînée par l'acte attaqué sera importante, prolongée et ne lui permettra plus, pendant longtemps, de mener une vie conforme à la dignité humaine. Cette constatation suffit pour conclure que l'exigence légale de l'urgence est rencontrée. »</a:t>
            </a:r>
            <a:endParaRPr lang="fr-FR" dirty="0"/>
          </a:p>
          <a:p>
            <a:endParaRPr lang="fr-FR" dirty="0"/>
          </a:p>
        </p:txBody>
      </p:sp>
    </p:spTree>
    <p:extLst>
      <p:ext uri="{BB962C8B-B14F-4D97-AF65-F5344CB8AC3E}">
        <p14:creationId xmlns:p14="http://schemas.microsoft.com/office/powerpoint/2010/main" val="3534803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64318DC-C852-B846-BF6B-135935E3295C}"/>
              </a:ext>
            </a:extLst>
          </p:cNvPr>
          <p:cNvSpPr>
            <a:spLocks noGrp="1"/>
          </p:cNvSpPr>
          <p:nvPr>
            <p:ph type="title"/>
          </p:nvPr>
        </p:nvSpPr>
        <p:spPr/>
        <p:txBody>
          <a:bodyPr/>
          <a:lstStyle/>
          <a:p>
            <a:r>
              <a:rPr lang="fr-FR" dirty="0"/>
              <a:t>F. L’écartement préventif</a:t>
            </a:r>
          </a:p>
        </p:txBody>
      </p:sp>
      <p:sp>
        <p:nvSpPr>
          <p:cNvPr id="3" name="Espace réservé du contenu 2">
            <a:extLst>
              <a:ext uri="{FF2B5EF4-FFF2-40B4-BE49-F238E27FC236}">
                <a16:creationId xmlns:a16="http://schemas.microsoft.com/office/drawing/2014/main" id="{69CEDB2C-8509-9349-A8A0-E6ADE262C3A4}"/>
              </a:ext>
            </a:extLst>
          </p:cNvPr>
          <p:cNvSpPr>
            <a:spLocks noGrp="1"/>
          </p:cNvSpPr>
          <p:nvPr>
            <p:ph idx="1"/>
          </p:nvPr>
        </p:nvSpPr>
        <p:spPr/>
        <p:txBody>
          <a:bodyPr>
            <a:normAutofit fontScale="85000" lnSpcReduction="10000"/>
          </a:bodyPr>
          <a:lstStyle/>
          <a:p>
            <a:r>
              <a:rPr lang="fr-FR" dirty="0"/>
              <a:t>De très nombreux arrêts de rejet de la demande de suspension (</a:t>
            </a:r>
            <a:r>
              <a:rPr lang="fr-FR" dirty="0" err="1"/>
              <a:t>voy</a:t>
            </a:r>
            <a:r>
              <a:rPr lang="fr-FR" dirty="0"/>
              <a:t>. notamment C.E. n°239.906, 248.088, 248.042, 248.029, 241.194, 248.549, 248.816, 249.724, 250.335, 250.901,251.287). </a:t>
            </a:r>
          </a:p>
          <a:p>
            <a:endParaRPr lang="fr-FR" dirty="0"/>
          </a:p>
          <a:p>
            <a:r>
              <a:rPr lang="fr-FR" dirty="0"/>
              <a:t>Un préjudice moral ou de réputation reconnu à quelques reprises (C.E., n°244.341 du 30 avril 2019, </a:t>
            </a:r>
            <a:r>
              <a:rPr lang="fr-FR" i="1" dirty="0" err="1"/>
              <a:t>Alongi</a:t>
            </a:r>
            <a:r>
              <a:rPr lang="fr-FR" dirty="0"/>
              <a:t>; C.E., n°241.564 du 22 mai 2018, </a:t>
            </a:r>
            <a:r>
              <a:rPr lang="fr-FR" i="1" dirty="0"/>
              <a:t>Urbain</a:t>
            </a:r>
            <a:r>
              <a:rPr lang="fr-FR" dirty="0"/>
              <a:t>; C.E., n°231.676).</a:t>
            </a:r>
          </a:p>
          <a:p>
            <a:endParaRPr lang="fr-FR" dirty="0"/>
          </a:p>
          <a:p>
            <a:r>
              <a:rPr lang="fr-FR" dirty="0"/>
              <a:t>Un préjudice financier éventuellement reconnu si la suspension s’accompagne d’une réduction de traitement (C.E., n°250.684 du 26 mai 2021, </a:t>
            </a:r>
            <a:r>
              <a:rPr lang="fr-FR" i="1" dirty="0" err="1"/>
              <a:t>Kerf</a:t>
            </a:r>
            <a:r>
              <a:rPr lang="fr-FR" dirty="0"/>
              <a:t>).</a:t>
            </a:r>
          </a:p>
        </p:txBody>
      </p:sp>
    </p:spTree>
    <p:extLst>
      <p:ext uri="{BB962C8B-B14F-4D97-AF65-F5344CB8AC3E}">
        <p14:creationId xmlns:p14="http://schemas.microsoft.com/office/powerpoint/2010/main" val="10578180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8164A9D-B432-D844-AA3A-B16757CB76DA}"/>
              </a:ext>
            </a:extLst>
          </p:cNvPr>
          <p:cNvSpPr>
            <a:spLocks noGrp="1"/>
          </p:cNvSpPr>
          <p:nvPr>
            <p:ph type="title"/>
          </p:nvPr>
        </p:nvSpPr>
        <p:spPr/>
        <p:txBody>
          <a:bodyPr/>
          <a:lstStyle/>
          <a:p>
            <a:r>
              <a:rPr lang="fr-FR" dirty="0"/>
              <a:t>G. Les sanctions disciplinaires</a:t>
            </a:r>
          </a:p>
        </p:txBody>
      </p:sp>
      <p:sp>
        <p:nvSpPr>
          <p:cNvPr id="3" name="Espace réservé du contenu 2">
            <a:extLst>
              <a:ext uri="{FF2B5EF4-FFF2-40B4-BE49-F238E27FC236}">
                <a16:creationId xmlns:a16="http://schemas.microsoft.com/office/drawing/2014/main" id="{56D54E9F-3F54-0842-AA56-69E6EB7A9748}"/>
              </a:ext>
            </a:extLst>
          </p:cNvPr>
          <p:cNvSpPr>
            <a:spLocks noGrp="1"/>
          </p:cNvSpPr>
          <p:nvPr>
            <p:ph idx="1"/>
          </p:nvPr>
        </p:nvSpPr>
        <p:spPr/>
        <p:txBody>
          <a:bodyPr>
            <a:normAutofit fontScale="92500"/>
          </a:bodyPr>
          <a:lstStyle/>
          <a:p>
            <a:r>
              <a:rPr lang="fr-FR" dirty="0"/>
              <a:t>1) Une sanction disciplinaire ne crée pas d’urgence par elle-même.</a:t>
            </a:r>
          </a:p>
          <a:p>
            <a:pPr lvl="1"/>
            <a:r>
              <a:rPr lang="fr-BE" dirty="0"/>
              <a:t>Toute sanction disciplinaire constitue l'aboutissement d'une procédure ayant mis en évidence un manquement professionnel reproché à l'agent sanctionné, de sorte que l'opprobre qui s'y attache ne peut, à elle-seule, suffire à établir une urgence justifiant le recours au référé administratif, laquelle n'est pas davantage automatiquement avérée par la gravité de la sanction </a:t>
            </a:r>
            <a:r>
              <a:rPr lang="fr-FR" dirty="0"/>
              <a:t>(C.E., n° 249800 du 9 février 2021, </a:t>
            </a:r>
            <a:r>
              <a:rPr lang="fr-FR" i="1" dirty="0" err="1"/>
              <a:t>Caramin</a:t>
            </a:r>
            <a:r>
              <a:rPr lang="fr-FR" dirty="0"/>
              <a:t>).</a:t>
            </a:r>
            <a:r>
              <a:rPr lang="fr-BE" dirty="0"/>
              <a:t> </a:t>
            </a:r>
            <a:endParaRPr lang="fr-FR" dirty="0"/>
          </a:p>
          <a:p>
            <a:pPr lvl="1"/>
            <a:endParaRPr lang="fr-FR" dirty="0"/>
          </a:p>
        </p:txBody>
      </p:sp>
    </p:spTree>
    <p:extLst>
      <p:ext uri="{BB962C8B-B14F-4D97-AF65-F5344CB8AC3E}">
        <p14:creationId xmlns:p14="http://schemas.microsoft.com/office/powerpoint/2010/main" val="22792966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C697A17-6ACE-6B4E-BC22-85DE14E01F2A}"/>
              </a:ext>
            </a:extLst>
          </p:cNvPr>
          <p:cNvSpPr>
            <a:spLocks noGrp="1"/>
          </p:cNvSpPr>
          <p:nvPr>
            <p:ph type="title"/>
          </p:nvPr>
        </p:nvSpPr>
        <p:spPr/>
        <p:txBody>
          <a:bodyPr/>
          <a:lstStyle/>
          <a:p>
            <a:r>
              <a:rPr lang="fr-FR" dirty="0"/>
              <a:t>G. Les sanctions disciplinaires</a:t>
            </a:r>
          </a:p>
        </p:txBody>
      </p:sp>
      <p:sp>
        <p:nvSpPr>
          <p:cNvPr id="3" name="Espace réservé du contenu 2">
            <a:extLst>
              <a:ext uri="{FF2B5EF4-FFF2-40B4-BE49-F238E27FC236}">
                <a16:creationId xmlns:a16="http://schemas.microsoft.com/office/drawing/2014/main" id="{A7B9D8AA-1698-DB44-A8DA-48CCA7C83241}"/>
              </a:ext>
            </a:extLst>
          </p:cNvPr>
          <p:cNvSpPr>
            <a:spLocks noGrp="1"/>
          </p:cNvSpPr>
          <p:nvPr>
            <p:ph idx="1"/>
          </p:nvPr>
        </p:nvSpPr>
        <p:spPr/>
        <p:txBody>
          <a:bodyPr>
            <a:normAutofit fontScale="77500" lnSpcReduction="20000"/>
          </a:bodyPr>
          <a:lstStyle/>
          <a:p>
            <a:r>
              <a:rPr lang="fr-FR" dirty="0"/>
              <a:t>2) La démission d’office</a:t>
            </a:r>
          </a:p>
          <a:p>
            <a:pPr lvl="1"/>
            <a:endParaRPr lang="fr-FR" dirty="0"/>
          </a:p>
          <a:p>
            <a:pPr lvl="1"/>
            <a:r>
              <a:rPr lang="fr-FR" dirty="0"/>
              <a:t>Le resserrement temporaire de la jurisprudence (not. C.E., </a:t>
            </a:r>
            <a:r>
              <a:rPr lang="fr-FR" dirty="0" err="1"/>
              <a:t>n°s</a:t>
            </a:r>
            <a:r>
              <a:rPr lang="fr-FR" dirty="0"/>
              <a:t> 238.557, </a:t>
            </a:r>
            <a:r>
              <a:rPr lang="fr-BE" dirty="0"/>
              <a:t>240.417, 242.128 et 243.087, 242.546, 243.558). </a:t>
            </a:r>
            <a:endParaRPr lang="fr-FR" dirty="0"/>
          </a:p>
          <a:p>
            <a:pPr lvl="1"/>
            <a:endParaRPr lang="fr-FR" dirty="0"/>
          </a:p>
          <a:p>
            <a:pPr lvl="1"/>
            <a:r>
              <a:rPr lang="fr-FR" dirty="0"/>
              <a:t>La clarification de principe s’agissant du référé ordinaire:</a:t>
            </a:r>
          </a:p>
          <a:p>
            <a:pPr lvl="1"/>
            <a:r>
              <a:rPr lang="fr-BE" dirty="0"/>
              <a:t>Il est raisonnable de considérer qu’en principe, lorsqu’elle est invoquée à l’appui d’une requête en suspension ordinaire et sauf éléments contraires qu’il appartient à la partie adverse de rapporter, la perte totale de rémunération d’un agent en raison de la démission d’office porte atteinte à son standard de vie et est de nature à le placer dans une situation pécuniaire substantiellement difficile si, privé de tout revenu professionnel alors que ses charges financières demeurent, il doit attendre l’issue d’une procédure en annulation (C.E., n° 243.379 du 11 janvier 2019, </a:t>
            </a:r>
            <a:r>
              <a:rPr lang="fr-BE" i="1" dirty="0" err="1"/>
              <a:t>Huysseune</a:t>
            </a:r>
            <a:r>
              <a:rPr lang="fr-BE" dirty="0"/>
              <a:t>).</a:t>
            </a:r>
          </a:p>
        </p:txBody>
      </p:sp>
    </p:spTree>
    <p:extLst>
      <p:ext uri="{BB962C8B-B14F-4D97-AF65-F5344CB8AC3E}">
        <p14:creationId xmlns:p14="http://schemas.microsoft.com/office/powerpoint/2010/main" val="85582038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FC091D6-09B7-EF44-A851-B486DFDAC35F}"/>
              </a:ext>
            </a:extLst>
          </p:cNvPr>
          <p:cNvSpPr>
            <a:spLocks noGrp="1"/>
          </p:cNvSpPr>
          <p:nvPr>
            <p:ph type="title"/>
          </p:nvPr>
        </p:nvSpPr>
        <p:spPr/>
        <p:txBody>
          <a:bodyPr/>
          <a:lstStyle/>
          <a:p>
            <a:r>
              <a:rPr lang="fr-FR" dirty="0"/>
              <a:t>G. Les sanctions disciplinaires</a:t>
            </a:r>
          </a:p>
        </p:txBody>
      </p:sp>
      <p:sp>
        <p:nvSpPr>
          <p:cNvPr id="3" name="Espace réservé du contenu 2">
            <a:extLst>
              <a:ext uri="{FF2B5EF4-FFF2-40B4-BE49-F238E27FC236}">
                <a16:creationId xmlns:a16="http://schemas.microsoft.com/office/drawing/2014/main" id="{1A044109-3013-3B4A-BB8F-77015CEC52BF}"/>
              </a:ext>
            </a:extLst>
          </p:cNvPr>
          <p:cNvSpPr>
            <a:spLocks noGrp="1"/>
          </p:cNvSpPr>
          <p:nvPr>
            <p:ph idx="1"/>
          </p:nvPr>
        </p:nvSpPr>
        <p:spPr/>
        <p:txBody>
          <a:bodyPr>
            <a:normAutofit fontScale="85000" lnSpcReduction="20000"/>
          </a:bodyPr>
          <a:lstStyle/>
          <a:p>
            <a:r>
              <a:rPr lang="fr-FR" dirty="0"/>
              <a:t>2) La démission d’office</a:t>
            </a:r>
          </a:p>
          <a:p>
            <a:pPr lvl="1"/>
            <a:endParaRPr lang="fr-BE" dirty="0"/>
          </a:p>
          <a:p>
            <a:pPr lvl="1"/>
            <a:r>
              <a:rPr lang="fr-BE" dirty="0"/>
              <a:t>Jurisprudence </a:t>
            </a:r>
            <a:r>
              <a:rPr lang="fr-BE" i="1" dirty="0" err="1"/>
              <a:t>Huysseune</a:t>
            </a:r>
            <a:r>
              <a:rPr lang="fr-BE" dirty="0"/>
              <a:t> appliquée à de nombreuses reprises depuis lors (C.E., </a:t>
            </a:r>
            <a:r>
              <a:rPr lang="fr-BE" dirty="0" err="1"/>
              <a:t>n°s</a:t>
            </a:r>
            <a:r>
              <a:rPr lang="fr-BE" dirty="0"/>
              <a:t> 251.290; 251.196; 249.860; 248.421; 248.153; 246.450; 246.167; 246.156; 245.207; 245.206).</a:t>
            </a:r>
            <a:endParaRPr lang="fr-FR" dirty="0"/>
          </a:p>
          <a:p>
            <a:pPr lvl="1"/>
            <a:endParaRPr lang="fr-FR" dirty="0"/>
          </a:p>
          <a:p>
            <a:pPr lvl="1"/>
            <a:r>
              <a:rPr lang="fr-FR" dirty="0"/>
              <a:t>L’interrogation qui demeure à propos de l’extrême urgence: le requérant doit encore démontrer soigneusement qu’il se trouve dans une situation de grande fragilité telle qu’il pourrait basculer dans l’exclusion sociale (C.E., n°250.746 du 31 mai 2021, </a:t>
            </a:r>
            <a:r>
              <a:rPr lang="fr-FR" i="1" dirty="0" err="1"/>
              <a:t>Sadiki</a:t>
            </a:r>
            <a:r>
              <a:rPr lang="fr-FR" dirty="0"/>
              <a:t>; C.E., n°249.526 du 19 janvier 2021; C.E., n°245.248 du 31 juillet 2019, </a:t>
            </a:r>
            <a:r>
              <a:rPr lang="fr-FR" i="1" dirty="0" err="1"/>
              <a:t>Milewski</a:t>
            </a:r>
            <a:r>
              <a:rPr lang="fr-FR" dirty="0"/>
              <a:t> ; </a:t>
            </a:r>
            <a:r>
              <a:rPr lang="fr-FR" i="1" dirty="0"/>
              <a:t>contra</a:t>
            </a:r>
            <a:r>
              <a:rPr lang="fr-FR" dirty="0"/>
              <a:t> C.E., n°249.411 du 6 janvier 2021, </a:t>
            </a:r>
            <a:r>
              <a:rPr lang="fr-FR" i="1" dirty="0"/>
              <a:t>Chentouf</a:t>
            </a:r>
            <a:r>
              <a:rPr lang="fr-FR" dirty="0"/>
              <a:t>)</a:t>
            </a:r>
          </a:p>
          <a:p>
            <a:pPr lvl="1"/>
            <a:endParaRPr lang="fr-FR" dirty="0"/>
          </a:p>
        </p:txBody>
      </p:sp>
    </p:spTree>
    <p:extLst>
      <p:ext uri="{BB962C8B-B14F-4D97-AF65-F5344CB8AC3E}">
        <p14:creationId xmlns:p14="http://schemas.microsoft.com/office/powerpoint/2010/main" val="35793538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00C2137-8A94-C64C-AA6F-954AF303A695}"/>
              </a:ext>
            </a:extLst>
          </p:cNvPr>
          <p:cNvSpPr>
            <a:spLocks noGrp="1"/>
          </p:cNvSpPr>
          <p:nvPr>
            <p:ph type="title"/>
          </p:nvPr>
        </p:nvSpPr>
        <p:spPr/>
        <p:txBody>
          <a:bodyPr/>
          <a:lstStyle/>
          <a:p>
            <a:r>
              <a:rPr lang="fr-FR" dirty="0"/>
              <a:t>G. Les sanctions disciplinaires</a:t>
            </a:r>
          </a:p>
        </p:txBody>
      </p:sp>
      <p:sp>
        <p:nvSpPr>
          <p:cNvPr id="3" name="Espace réservé du contenu 2">
            <a:extLst>
              <a:ext uri="{FF2B5EF4-FFF2-40B4-BE49-F238E27FC236}">
                <a16:creationId xmlns:a16="http://schemas.microsoft.com/office/drawing/2014/main" id="{6D06071E-4A73-0244-A36A-131522A82904}"/>
              </a:ext>
            </a:extLst>
          </p:cNvPr>
          <p:cNvSpPr>
            <a:spLocks noGrp="1"/>
          </p:cNvSpPr>
          <p:nvPr>
            <p:ph idx="1"/>
          </p:nvPr>
        </p:nvSpPr>
        <p:spPr/>
        <p:txBody>
          <a:bodyPr>
            <a:normAutofit fontScale="85000" lnSpcReduction="10000"/>
          </a:bodyPr>
          <a:lstStyle/>
          <a:p>
            <a:r>
              <a:rPr lang="fr-FR" dirty="0"/>
              <a:t>3) Les autres sanctions disciplinaires</a:t>
            </a:r>
          </a:p>
          <a:p>
            <a:pPr lvl="1"/>
            <a:endParaRPr lang="fr-FR" dirty="0"/>
          </a:p>
          <a:p>
            <a:pPr lvl="1"/>
            <a:r>
              <a:rPr lang="fr-FR" dirty="0"/>
              <a:t>Dans la plupart des cas, le préjudice financier ou moral est insuffisant pour justifier un référé (C.E., n°</a:t>
            </a:r>
            <a:r>
              <a:rPr lang="fr-BE" dirty="0"/>
              <a:t>251.216 du 7 juillet 2021 (retenue de traitement); C.E., n°246.054 du 12 novembre 2019 (suspension); </a:t>
            </a:r>
            <a:r>
              <a:rPr lang="fr-FR" dirty="0"/>
              <a:t>C.E., n°234.432 du 19 avril 2016</a:t>
            </a:r>
            <a:r>
              <a:rPr lang="fr-BE" dirty="0"/>
              <a:t> (déplacement); C.E., n°243.177 et n°243.178 du 7 décembre 2018 (déplacement); C.E., n°249.800 du 9 février 2021 (rétrogradation); C.E., n°250.305 du 2 avril 2021 (rétrogradation)</a:t>
            </a:r>
            <a:r>
              <a:rPr lang="fr-FR" dirty="0"/>
              <a:t>)</a:t>
            </a:r>
          </a:p>
          <a:p>
            <a:pPr lvl="1"/>
            <a:endParaRPr lang="fr-FR" dirty="0"/>
          </a:p>
          <a:p>
            <a:pPr lvl="1"/>
            <a:r>
              <a:rPr lang="fr-FR" dirty="0"/>
              <a:t>Exceptionnellement: le préjudice porté à la vie familiale par une sanction de déplacement (251043)</a:t>
            </a:r>
          </a:p>
        </p:txBody>
      </p:sp>
    </p:spTree>
    <p:extLst>
      <p:ext uri="{BB962C8B-B14F-4D97-AF65-F5344CB8AC3E}">
        <p14:creationId xmlns:p14="http://schemas.microsoft.com/office/powerpoint/2010/main" val="32298258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FC7E93A-0345-A846-9AC1-AF40AE99FC9E}"/>
              </a:ext>
            </a:extLst>
          </p:cNvPr>
          <p:cNvSpPr>
            <a:spLocks noGrp="1"/>
          </p:cNvSpPr>
          <p:nvPr>
            <p:ph type="title"/>
          </p:nvPr>
        </p:nvSpPr>
        <p:spPr/>
        <p:txBody>
          <a:bodyPr/>
          <a:lstStyle/>
          <a:p>
            <a:r>
              <a:rPr lang="fr-FR" dirty="0"/>
              <a:t>CONCLUSION</a:t>
            </a:r>
          </a:p>
        </p:txBody>
      </p:sp>
      <p:sp>
        <p:nvSpPr>
          <p:cNvPr id="3" name="Espace réservé du contenu 2">
            <a:extLst>
              <a:ext uri="{FF2B5EF4-FFF2-40B4-BE49-F238E27FC236}">
                <a16:creationId xmlns:a16="http://schemas.microsoft.com/office/drawing/2014/main" id="{8C93985B-F0F4-F14F-9FA1-7F38FD5FBF14}"/>
              </a:ext>
            </a:extLst>
          </p:cNvPr>
          <p:cNvSpPr>
            <a:spLocks noGrp="1"/>
          </p:cNvSpPr>
          <p:nvPr>
            <p:ph idx="1"/>
          </p:nvPr>
        </p:nvSpPr>
        <p:spPr/>
        <p:txBody>
          <a:bodyPr/>
          <a:lstStyle/>
          <a:p>
            <a:r>
              <a:rPr lang="fr-FR" dirty="0"/>
              <a:t>Panorama de la jurisprudence.</a:t>
            </a:r>
          </a:p>
          <a:p>
            <a:endParaRPr lang="fr-FR" dirty="0"/>
          </a:p>
          <a:p>
            <a:r>
              <a:rPr lang="fr-FR" dirty="0"/>
              <a:t>Les précautions à prendre.</a:t>
            </a:r>
          </a:p>
          <a:p>
            <a:endParaRPr lang="fr-FR" dirty="0"/>
          </a:p>
          <a:p>
            <a:r>
              <a:rPr lang="fr-FR" dirty="0"/>
              <a:t>Le référé et le fond </a:t>
            </a:r>
            <a:r>
              <a:rPr lang="fr-FR"/>
              <a:t>du droit.</a:t>
            </a:r>
            <a:endParaRPr lang="fr-FR" dirty="0"/>
          </a:p>
        </p:txBody>
      </p:sp>
    </p:spTree>
    <p:extLst>
      <p:ext uri="{BB962C8B-B14F-4D97-AF65-F5344CB8AC3E}">
        <p14:creationId xmlns:p14="http://schemas.microsoft.com/office/powerpoint/2010/main" val="3069868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CBE4CE2-B6CD-9E47-8F77-BCB2D470A6FE}"/>
              </a:ext>
            </a:extLst>
          </p:cNvPr>
          <p:cNvSpPr>
            <a:spLocks noGrp="1"/>
          </p:cNvSpPr>
          <p:nvPr>
            <p:ph type="title"/>
          </p:nvPr>
        </p:nvSpPr>
        <p:spPr/>
        <p:txBody>
          <a:bodyPr/>
          <a:lstStyle/>
          <a:p>
            <a:r>
              <a:rPr lang="fr-FR" dirty="0"/>
              <a:t>Avertissement 1</a:t>
            </a:r>
          </a:p>
        </p:txBody>
      </p:sp>
      <p:sp>
        <p:nvSpPr>
          <p:cNvPr id="3" name="Espace réservé du contenu 2">
            <a:extLst>
              <a:ext uri="{FF2B5EF4-FFF2-40B4-BE49-F238E27FC236}">
                <a16:creationId xmlns:a16="http://schemas.microsoft.com/office/drawing/2014/main" id="{55B72610-973C-4F41-9A40-7A7C5EEB84FE}"/>
              </a:ext>
            </a:extLst>
          </p:cNvPr>
          <p:cNvSpPr>
            <a:spLocks noGrp="1"/>
          </p:cNvSpPr>
          <p:nvPr>
            <p:ph idx="1"/>
          </p:nvPr>
        </p:nvSpPr>
        <p:spPr/>
        <p:txBody>
          <a:bodyPr/>
          <a:lstStyle/>
          <a:p>
            <a:endParaRPr lang="fr-FR" dirty="0"/>
          </a:p>
          <a:p>
            <a:r>
              <a:rPr lang="fr-FR" dirty="0"/>
              <a:t>Il est question du contentieux porté devant le </a:t>
            </a:r>
            <a:r>
              <a:rPr lang="fr-FR" u="sng" dirty="0"/>
              <a:t>Conseil d’État</a:t>
            </a:r>
            <a:r>
              <a:rPr lang="fr-FR" dirty="0"/>
              <a:t>. </a:t>
            </a:r>
          </a:p>
        </p:txBody>
      </p:sp>
    </p:spTree>
    <p:extLst>
      <p:ext uri="{BB962C8B-B14F-4D97-AF65-F5344CB8AC3E}">
        <p14:creationId xmlns:p14="http://schemas.microsoft.com/office/powerpoint/2010/main" val="1683315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0C897AD-37C4-CF40-B900-C6901405FA1E}"/>
              </a:ext>
            </a:extLst>
          </p:cNvPr>
          <p:cNvSpPr>
            <a:spLocks noGrp="1"/>
          </p:cNvSpPr>
          <p:nvPr>
            <p:ph type="title"/>
          </p:nvPr>
        </p:nvSpPr>
        <p:spPr/>
        <p:txBody>
          <a:bodyPr/>
          <a:lstStyle/>
          <a:p>
            <a:r>
              <a:rPr lang="fr-FR" dirty="0"/>
              <a:t>Avertissement 2</a:t>
            </a:r>
          </a:p>
        </p:txBody>
      </p:sp>
      <p:sp>
        <p:nvSpPr>
          <p:cNvPr id="3" name="Espace réservé du contenu 2">
            <a:extLst>
              <a:ext uri="{FF2B5EF4-FFF2-40B4-BE49-F238E27FC236}">
                <a16:creationId xmlns:a16="http://schemas.microsoft.com/office/drawing/2014/main" id="{B6F9F23B-3DE7-2641-9A8D-EB8C987854EE}"/>
              </a:ext>
            </a:extLst>
          </p:cNvPr>
          <p:cNvSpPr>
            <a:spLocks noGrp="1"/>
          </p:cNvSpPr>
          <p:nvPr>
            <p:ph idx="1"/>
          </p:nvPr>
        </p:nvSpPr>
        <p:spPr/>
        <p:txBody>
          <a:bodyPr/>
          <a:lstStyle/>
          <a:p>
            <a:endParaRPr lang="fr-FR" dirty="0"/>
          </a:p>
          <a:p>
            <a:r>
              <a:rPr lang="fr-FR" dirty="0"/>
              <a:t>La procédure devant le Conseil d’État, notamment en matière de référé, a fait l’objet d’une profonde réforme par la loi du 20 janvier 2014.</a:t>
            </a:r>
          </a:p>
          <a:p>
            <a:endParaRPr lang="fr-FR" dirty="0"/>
          </a:p>
          <a:p>
            <a:r>
              <a:rPr lang="fr-FR" dirty="0"/>
              <a:t>La composition de la VIIIe chambre du Conseil d’État a été profondément modifiée dans le courant de l’année 2019.</a:t>
            </a:r>
          </a:p>
        </p:txBody>
      </p:sp>
    </p:spTree>
    <p:extLst>
      <p:ext uri="{BB962C8B-B14F-4D97-AF65-F5344CB8AC3E}">
        <p14:creationId xmlns:p14="http://schemas.microsoft.com/office/powerpoint/2010/main" val="26315283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B2F5BE6-5111-B849-85B5-0609B58555D9}"/>
              </a:ext>
            </a:extLst>
          </p:cNvPr>
          <p:cNvSpPr>
            <a:spLocks noGrp="1"/>
          </p:cNvSpPr>
          <p:nvPr>
            <p:ph type="title"/>
          </p:nvPr>
        </p:nvSpPr>
        <p:spPr/>
        <p:txBody>
          <a:bodyPr>
            <a:normAutofit fontScale="90000"/>
          </a:bodyPr>
          <a:lstStyle/>
          <a:p>
            <a:r>
              <a:rPr lang="fr-FR" dirty="0"/>
              <a:t>A. Rappel de l’articulation des procédures</a:t>
            </a:r>
          </a:p>
        </p:txBody>
      </p:sp>
      <p:sp>
        <p:nvSpPr>
          <p:cNvPr id="3" name="Espace réservé du contenu 2">
            <a:extLst>
              <a:ext uri="{FF2B5EF4-FFF2-40B4-BE49-F238E27FC236}">
                <a16:creationId xmlns:a16="http://schemas.microsoft.com/office/drawing/2014/main" id="{64641BDF-8C1D-0E41-83A4-213F4189D6EF}"/>
              </a:ext>
            </a:extLst>
          </p:cNvPr>
          <p:cNvSpPr>
            <a:spLocks noGrp="1"/>
          </p:cNvSpPr>
          <p:nvPr>
            <p:ph idx="1"/>
          </p:nvPr>
        </p:nvSpPr>
        <p:spPr/>
        <p:txBody>
          <a:bodyPr>
            <a:normAutofit fontScale="77500" lnSpcReduction="20000"/>
          </a:bodyPr>
          <a:lstStyle/>
          <a:p>
            <a:r>
              <a:rPr lang="fr-FR" dirty="0"/>
              <a:t>Le recours en annulation:</a:t>
            </a:r>
          </a:p>
          <a:p>
            <a:pPr lvl="1"/>
            <a:r>
              <a:rPr lang="fr-BE" dirty="0"/>
              <a:t>Art. 14 LCCE. La section statue par voie d’arrêts sur les recours en annulation pour violation des formes soit substantielles, soit prescrites à peine de nullité, excès ou détournement de pouvoir, formés contre les actes et règlements : 1° des diverses autorités administratives; [2° d’une série d’autorités assimilées] </a:t>
            </a:r>
          </a:p>
          <a:p>
            <a:pPr lvl="1"/>
            <a:endParaRPr lang="fr-FR" dirty="0"/>
          </a:p>
          <a:p>
            <a:r>
              <a:rPr lang="fr-FR" dirty="0"/>
              <a:t>La demande de suspension:</a:t>
            </a:r>
          </a:p>
          <a:p>
            <a:pPr lvl="1"/>
            <a:r>
              <a:rPr lang="fr-BE" dirty="0"/>
              <a:t>Art. 17, § 1</a:t>
            </a:r>
            <a:r>
              <a:rPr lang="fr-BE" baseline="30000" dirty="0"/>
              <a:t>er </a:t>
            </a:r>
            <a:r>
              <a:rPr lang="fr-BE" dirty="0"/>
              <a:t>LCCE. La section du contentieux administratif est seule compétente pour ordonner par arrêt, les parties entendues ou dûment appelées, la suspension de l'exécution d'un acte ou d'un règlement susceptible d'être annulé en vertu de l'article 14 (…), et pour ordonner toutes les mesures nécessaires afin de sauvegarder les intérêts des parties ou des personnes qui ont intérêt à la solution de l'affaire. </a:t>
            </a:r>
            <a:endParaRPr lang="fr-FR" dirty="0"/>
          </a:p>
          <a:p>
            <a:pPr lvl="1"/>
            <a:endParaRPr lang="fr-FR" dirty="0"/>
          </a:p>
        </p:txBody>
      </p:sp>
    </p:spTree>
    <p:extLst>
      <p:ext uri="{BB962C8B-B14F-4D97-AF65-F5344CB8AC3E}">
        <p14:creationId xmlns:p14="http://schemas.microsoft.com/office/powerpoint/2010/main" val="3651885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D2ACDD-6D06-9E40-8045-D8187C2747F1}"/>
              </a:ext>
            </a:extLst>
          </p:cNvPr>
          <p:cNvSpPr>
            <a:spLocks noGrp="1"/>
          </p:cNvSpPr>
          <p:nvPr>
            <p:ph type="title"/>
          </p:nvPr>
        </p:nvSpPr>
        <p:spPr/>
        <p:txBody>
          <a:bodyPr>
            <a:normAutofit fontScale="90000"/>
          </a:bodyPr>
          <a:lstStyle/>
          <a:p>
            <a:r>
              <a:rPr lang="fr-FR" dirty="0"/>
              <a:t>A. Rappel de l’articulation des procédures</a:t>
            </a:r>
          </a:p>
        </p:txBody>
      </p:sp>
      <p:sp>
        <p:nvSpPr>
          <p:cNvPr id="3" name="Espace réservé du contenu 2">
            <a:extLst>
              <a:ext uri="{FF2B5EF4-FFF2-40B4-BE49-F238E27FC236}">
                <a16:creationId xmlns:a16="http://schemas.microsoft.com/office/drawing/2014/main" id="{5F8807FB-42A2-A942-8194-D83E6CC21904}"/>
              </a:ext>
            </a:extLst>
          </p:cNvPr>
          <p:cNvSpPr>
            <a:spLocks noGrp="1"/>
          </p:cNvSpPr>
          <p:nvPr>
            <p:ph idx="1"/>
          </p:nvPr>
        </p:nvSpPr>
        <p:spPr/>
        <p:txBody>
          <a:bodyPr>
            <a:normAutofit fontScale="85000" lnSpcReduction="10000"/>
          </a:bodyPr>
          <a:lstStyle/>
          <a:p>
            <a:r>
              <a:rPr lang="fr-FR" dirty="0"/>
              <a:t>La demande de suspension d’extrême urgence:</a:t>
            </a:r>
          </a:p>
          <a:p>
            <a:pPr lvl="1"/>
            <a:r>
              <a:rPr lang="fr-FR" dirty="0"/>
              <a:t>Art. 17 § 4 LCCE. </a:t>
            </a:r>
            <a:r>
              <a:rPr lang="fr-BE" dirty="0"/>
              <a:t>Dans les cas d'extrême urgence incompatibles avec le délai de traitement de la demande de suspension ou de mesures provisoires (…), la suspension ou des mesures provisoires peuvent être ordonnées, même avant l'introduction d'un recours en annulation, selon une procédure qui déroge à celle qui s'applique pour la suspension et les mesures provisoires (…). </a:t>
            </a:r>
          </a:p>
          <a:p>
            <a:pPr lvl="1"/>
            <a:endParaRPr lang="fr-FR" dirty="0"/>
          </a:p>
          <a:p>
            <a:r>
              <a:rPr lang="fr-FR" dirty="0"/>
              <a:t>La demande de suspension en cours d’instance:</a:t>
            </a:r>
          </a:p>
          <a:p>
            <a:pPr lvl="1"/>
            <a:r>
              <a:rPr lang="fr-FR" dirty="0"/>
              <a:t>Art. 17 § 1</a:t>
            </a:r>
            <a:r>
              <a:rPr lang="fr-FR" baseline="30000" dirty="0"/>
              <a:t>er</a:t>
            </a:r>
            <a:r>
              <a:rPr lang="fr-FR" dirty="0"/>
              <a:t>, 2</a:t>
            </a:r>
            <a:r>
              <a:rPr lang="fr-FR" baseline="30000" dirty="0"/>
              <a:t>e</a:t>
            </a:r>
            <a:r>
              <a:rPr lang="fr-FR" dirty="0"/>
              <a:t> al. LCCE. </a:t>
            </a:r>
            <a:r>
              <a:rPr lang="fr-BE" dirty="0"/>
              <a:t>Cette suspension ou ces mesures provisoires peuvent être ordonnées à tout moment (…). </a:t>
            </a:r>
            <a:endParaRPr lang="fr-FR" dirty="0"/>
          </a:p>
          <a:p>
            <a:endParaRPr lang="fr-FR" dirty="0"/>
          </a:p>
        </p:txBody>
      </p:sp>
    </p:spTree>
    <p:extLst>
      <p:ext uri="{BB962C8B-B14F-4D97-AF65-F5344CB8AC3E}">
        <p14:creationId xmlns:p14="http://schemas.microsoft.com/office/powerpoint/2010/main" val="19287709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11C153D-39AE-9A48-AE22-86FEB11B4E13}"/>
              </a:ext>
            </a:extLst>
          </p:cNvPr>
          <p:cNvSpPr>
            <a:spLocks noGrp="1"/>
          </p:cNvSpPr>
          <p:nvPr>
            <p:ph type="title"/>
          </p:nvPr>
        </p:nvSpPr>
        <p:spPr/>
        <p:txBody>
          <a:bodyPr>
            <a:normAutofit fontScale="90000"/>
          </a:bodyPr>
          <a:lstStyle/>
          <a:p>
            <a:r>
              <a:rPr lang="fr-FR" dirty="0"/>
              <a:t>A. Rappel de l’articulation des procédures</a:t>
            </a:r>
          </a:p>
        </p:txBody>
      </p:sp>
      <p:sp>
        <p:nvSpPr>
          <p:cNvPr id="3" name="Espace réservé du contenu 2">
            <a:extLst>
              <a:ext uri="{FF2B5EF4-FFF2-40B4-BE49-F238E27FC236}">
                <a16:creationId xmlns:a16="http://schemas.microsoft.com/office/drawing/2014/main" id="{C0365132-8C67-864B-8678-C5C78B61C0FC}"/>
              </a:ext>
            </a:extLst>
          </p:cNvPr>
          <p:cNvSpPr>
            <a:spLocks noGrp="1"/>
          </p:cNvSpPr>
          <p:nvPr>
            <p:ph idx="1"/>
          </p:nvPr>
        </p:nvSpPr>
        <p:spPr/>
        <p:txBody>
          <a:bodyPr/>
          <a:lstStyle/>
          <a:p>
            <a:endParaRPr lang="fr-FR" dirty="0"/>
          </a:p>
          <a:p>
            <a:r>
              <a:rPr lang="fr-FR" dirty="0"/>
              <a:t>La nouvelle demande de suspension:</a:t>
            </a:r>
          </a:p>
          <a:p>
            <a:pPr lvl="1"/>
            <a:r>
              <a:rPr lang="fr-FR" dirty="0"/>
              <a:t>Art. 17, § 2, 3</a:t>
            </a:r>
            <a:r>
              <a:rPr lang="fr-FR" baseline="30000" dirty="0"/>
              <a:t>e</a:t>
            </a:r>
            <a:r>
              <a:rPr lang="fr-FR" dirty="0"/>
              <a:t> al. LCCE. </a:t>
            </a:r>
            <a:r>
              <a:rPr lang="fr-BE" dirty="0"/>
              <a:t>Si la section du contentieux administratif rejette une demande de suspension ou de mesures provisoires en raison du défaut d'urgence, une nouvelle demande ne peut être introduite que si elle s'appuie sur des nouveaux éléments justifiant l'urgence de cette demande.</a:t>
            </a:r>
            <a:endParaRPr lang="fr-FR" dirty="0"/>
          </a:p>
          <a:p>
            <a:endParaRPr lang="fr-FR" dirty="0"/>
          </a:p>
        </p:txBody>
      </p:sp>
    </p:spTree>
    <p:extLst>
      <p:ext uri="{BB962C8B-B14F-4D97-AF65-F5344CB8AC3E}">
        <p14:creationId xmlns:p14="http://schemas.microsoft.com/office/powerpoint/2010/main" val="11262982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25F4953-B744-D445-B011-6C9AF27290D8}"/>
              </a:ext>
            </a:extLst>
          </p:cNvPr>
          <p:cNvSpPr>
            <a:spLocks noGrp="1"/>
          </p:cNvSpPr>
          <p:nvPr>
            <p:ph type="title"/>
          </p:nvPr>
        </p:nvSpPr>
        <p:spPr/>
        <p:txBody>
          <a:bodyPr/>
          <a:lstStyle/>
          <a:p>
            <a:r>
              <a:rPr lang="fr-FR" dirty="0"/>
              <a:t>B. Les conditions de la suspension</a:t>
            </a:r>
          </a:p>
        </p:txBody>
      </p:sp>
      <p:sp>
        <p:nvSpPr>
          <p:cNvPr id="3" name="Espace réservé du contenu 2">
            <a:extLst>
              <a:ext uri="{FF2B5EF4-FFF2-40B4-BE49-F238E27FC236}">
                <a16:creationId xmlns:a16="http://schemas.microsoft.com/office/drawing/2014/main" id="{B6E3829D-D8CA-3C4F-81D0-F1D7808993D9}"/>
              </a:ext>
            </a:extLst>
          </p:cNvPr>
          <p:cNvSpPr>
            <a:spLocks noGrp="1"/>
          </p:cNvSpPr>
          <p:nvPr>
            <p:ph idx="1"/>
          </p:nvPr>
        </p:nvSpPr>
        <p:spPr/>
        <p:txBody>
          <a:bodyPr>
            <a:normAutofit/>
          </a:bodyPr>
          <a:lstStyle/>
          <a:p>
            <a:r>
              <a:rPr lang="fr-FR" dirty="0"/>
              <a:t>Les conditions légales: </a:t>
            </a:r>
          </a:p>
          <a:p>
            <a:pPr lvl="1"/>
            <a:r>
              <a:rPr lang="fr-FR" dirty="0"/>
              <a:t>Art. 17, § 1</a:t>
            </a:r>
            <a:r>
              <a:rPr lang="fr-FR" baseline="30000" dirty="0"/>
              <a:t>er</a:t>
            </a:r>
            <a:r>
              <a:rPr lang="fr-FR" dirty="0"/>
              <a:t> al. 2 LCCE. </a:t>
            </a:r>
            <a:r>
              <a:rPr lang="fr-BE" dirty="0"/>
              <a:t>Cette suspension ou ces mesures provisoires peuvent être ordonnées (…) : 1° s'il existe une urgence incompatible avec le traitement de l'affaire en annulation; </a:t>
            </a:r>
          </a:p>
          <a:p>
            <a:pPr lvl="1"/>
            <a:r>
              <a:rPr lang="fr-BE" dirty="0"/>
              <a:t>2° et si au moins un moyen sérieux susceptible </a:t>
            </a:r>
            <a:r>
              <a:rPr lang="fr-BE" i="1" dirty="0"/>
              <a:t>prima </a:t>
            </a:r>
            <a:r>
              <a:rPr lang="fr-BE" i="1" dirty="0" err="1"/>
              <a:t>facie</a:t>
            </a:r>
            <a:r>
              <a:rPr lang="fr-BE" i="1" dirty="0"/>
              <a:t> </a:t>
            </a:r>
            <a:r>
              <a:rPr lang="fr-BE" dirty="0"/>
              <a:t>de justifier l'annulation de l'acte ou du </a:t>
            </a:r>
            <a:br>
              <a:rPr lang="fr-BE" dirty="0"/>
            </a:br>
            <a:r>
              <a:rPr lang="fr-BE" dirty="0"/>
              <a:t>règlement est invoqué. </a:t>
            </a:r>
            <a:endParaRPr lang="fr-FR" dirty="0"/>
          </a:p>
        </p:txBody>
      </p:sp>
    </p:spTree>
    <p:extLst>
      <p:ext uri="{BB962C8B-B14F-4D97-AF65-F5344CB8AC3E}">
        <p14:creationId xmlns:p14="http://schemas.microsoft.com/office/powerpoint/2010/main" val="324062545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15331</TotalTime>
  <Words>3849</Words>
  <Application>Microsoft Macintosh PowerPoint</Application>
  <PresentationFormat>Affichage à l'écran (4:3)</PresentationFormat>
  <Paragraphs>210</Paragraphs>
  <Slides>37</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37</vt:i4>
      </vt:variant>
    </vt:vector>
  </HeadingPairs>
  <TitlesOfParts>
    <vt:vector size="41" baseType="lpstr">
      <vt:lpstr>Georgia</vt:lpstr>
      <vt:lpstr>Trebuchet MS</vt:lpstr>
      <vt:lpstr>Wingdings 2</vt:lpstr>
      <vt:lpstr>Urban</vt:lpstr>
      <vt:lpstr>LE RÉFÉRÉ ADMINISTRATIF EN PRATIQUE</vt:lpstr>
      <vt:lpstr>Présentation PowerPoint</vt:lpstr>
      <vt:lpstr>I. La place du contentieux administratif : position du problème </vt:lpstr>
      <vt:lpstr>Avertissement 1</vt:lpstr>
      <vt:lpstr>Avertissement 2</vt:lpstr>
      <vt:lpstr>A. Rappel de l’articulation des procédures</vt:lpstr>
      <vt:lpstr>A. Rappel de l’articulation des procédures</vt:lpstr>
      <vt:lpstr>A. Rappel de l’articulation des procédures</vt:lpstr>
      <vt:lpstr>B. Les conditions de la suspension</vt:lpstr>
      <vt:lpstr>B. Les conditions de la suspension</vt:lpstr>
      <vt:lpstr>I. La place du contentieux administratif : position du problème </vt:lpstr>
      <vt:lpstr>C. Le moment et la procédure</vt:lpstr>
      <vt:lpstr>D. Les autres conditions de l’urgence</vt:lpstr>
      <vt:lpstr>E. Les types d’urgence</vt:lpstr>
      <vt:lpstr>E. Les types d’urgence</vt:lpstr>
      <vt:lpstr>E. Les types d’urgence</vt:lpstr>
      <vt:lpstr>E. Les types d’urgence</vt:lpstr>
      <vt:lpstr>E. Les types d’urgence</vt:lpstr>
      <vt:lpstr>F. L’éventualité d’une solution rapide</vt:lpstr>
      <vt:lpstr>II. Les actes qui émaillent la carrière d’un agent public et l’urgence à agir devant le Conseil d’État </vt:lpstr>
      <vt:lpstr>Avertissement 1</vt:lpstr>
      <vt:lpstr>Avertissement 2</vt:lpstr>
      <vt:lpstr>A. Le recrutement</vt:lpstr>
      <vt:lpstr>B. Le licenciement du stagiaire</vt:lpstr>
      <vt:lpstr>C. La promotion</vt:lpstr>
      <vt:lpstr>D. Évaluation, affectation, fonctions supérieures, congé, position</vt:lpstr>
      <vt:lpstr>D. Évaluation, affectation, fonctions supérieures, congé, position</vt:lpstr>
      <vt:lpstr>D. Évaluation, affectation, fonctions supérieures, congé, position</vt:lpstr>
      <vt:lpstr>II. Les actes qui émaillent la carrière d’un agent public et l’urgence à agir devant le Conseil d’État </vt:lpstr>
      <vt:lpstr>E. La perte de l’emploi hors discipline</vt:lpstr>
      <vt:lpstr>E. La perte de l’emploi hors discipline</vt:lpstr>
      <vt:lpstr>F. L’écartement préventif</vt:lpstr>
      <vt:lpstr>G. Les sanctions disciplinaires</vt:lpstr>
      <vt:lpstr>G. Les sanctions disciplinaires</vt:lpstr>
      <vt:lpstr>G. Les sanctions disciplinaires</vt:lpstr>
      <vt:lpstr>G. Les sanctions disciplinaires</vt:lpstr>
      <vt:lpstr>CONCLUSION</vt:lpstr>
    </vt:vector>
  </TitlesOfParts>
  <Company>Stibbe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Droit administratif</dc:title>
  <dc:creator>Marie Spasiano</dc:creator>
  <cp:lastModifiedBy>belleflamme</cp:lastModifiedBy>
  <cp:revision>396</cp:revision>
  <cp:lastPrinted>2014-11-21T13:09:33Z</cp:lastPrinted>
  <dcterms:created xsi:type="dcterms:W3CDTF">2014-11-04T09:07:50Z</dcterms:created>
  <dcterms:modified xsi:type="dcterms:W3CDTF">2021-10-08T13:03:39Z</dcterms:modified>
</cp:coreProperties>
</file>